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8"/>
  </p:notesMasterIdLst>
  <p:sldIdLst>
    <p:sldId id="256" r:id="rId2"/>
    <p:sldId id="257" r:id="rId3"/>
    <p:sldId id="258" r:id="rId4"/>
    <p:sldId id="289" r:id="rId5"/>
    <p:sldId id="259" r:id="rId6"/>
    <p:sldId id="283" r:id="rId7"/>
    <p:sldId id="290" r:id="rId8"/>
    <p:sldId id="291" r:id="rId9"/>
    <p:sldId id="284" r:id="rId10"/>
    <p:sldId id="285" r:id="rId11"/>
    <p:sldId id="286" r:id="rId12"/>
    <p:sldId id="288" r:id="rId13"/>
    <p:sldId id="292" r:id="rId14"/>
    <p:sldId id="293" r:id="rId15"/>
    <p:sldId id="294" r:id="rId16"/>
    <p:sldId id="272" r:id="rId17"/>
    <p:sldId id="273" r:id="rId18"/>
    <p:sldId id="274" r:id="rId19"/>
    <p:sldId id="275" r:id="rId20"/>
    <p:sldId id="277" r:id="rId21"/>
    <p:sldId id="276" r:id="rId22"/>
    <p:sldId id="278" r:id="rId23"/>
    <p:sldId id="279" r:id="rId24"/>
    <p:sldId id="280" r:id="rId25"/>
    <p:sldId id="281" r:id="rId26"/>
    <p:sldId id="26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301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DA1F3-B0E7-45FB-9565-7AF39614680E}" type="datetimeFigureOut">
              <a:rPr lang="en-US" smtClean="0"/>
              <a:pPr/>
              <a:t>10/27/2020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522BE-D6AA-4CF5-8258-5130CAE26A06}" type="slidenum">
              <a:rPr lang="en-US" smtClean="0"/>
              <a:pPr/>
              <a:t>‹#›</a:t>
            </a:fld>
            <a:endParaRPr lang="en-US"/>
          </a:p>
        </p:txBody>
      </p:sp>
    </p:spTree>
    <p:extLst>
      <p:ext uri="{BB962C8B-B14F-4D97-AF65-F5344CB8AC3E}">
        <p14:creationId xmlns="" xmlns:p14="http://schemas.microsoft.com/office/powerpoint/2010/main" val="4070021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7522BE-D6AA-4CF5-8258-5130CAE26A06}" type="slidenum">
              <a:rPr lang="en-US" smtClean="0"/>
              <a:pPr/>
              <a:t>11</a:t>
            </a:fld>
            <a:endParaRPr lang="en-US"/>
          </a:p>
        </p:txBody>
      </p:sp>
    </p:spTree>
    <p:extLst>
      <p:ext uri="{BB962C8B-B14F-4D97-AF65-F5344CB8AC3E}">
        <p14:creationId xmlns="" xmlns:p14="http://schemas.microsoft.com/office/powerpoint/2010/main" val="685454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3432A6C-29DD-4A90-B07E-B164982197EB}" type="datetimeFigureOut">
              <a:rPr lang="en-US" smtClean="0"/>
              <a:pPr/>
              <a:t>10/27/2020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9190ADEC-EB26-4807-A5DF-30BC6894A20D}"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432A6C-29DD-4A90-B07E-B164982197EB}"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0ADEC-EB26-4807-A5DF-30BC6894A20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21216" y="3009902"/>
            <a:ext cx="609600" cy="441325"/>
          </a:xfrm>
        </p:spPr>
        <p:txBody>
          <a:bodyPr/>
          <a:lstStyle/>
          <a:p>
            <a:fld id="{9190ADEC-EB26-4807-A5DF-30BC6894A20D}" type="slidenum">
              <a:rPr lang="en-US" smtClean="0"/>
              <a:pPr/>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432A6C-29DD-4A90-B07E-B164982197EB}"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3432A6C-29DD-4A90-B07E-B164982197EB}" type="datetimeFigureOut">
              <a:rPr lang="en-US" smtClean="0"/>
              <a:pPr/>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9190ADEC-EB26-4807-A5DF-30BC6894A20D}" type="slidenum">
              <a:rPr lang="en-US" smtClean="0"/>
              <a:pPr/>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3432A6C-29DD-4A90-B07E-B164982197EB}" type="datetimeFigureOut">
              <a:rPr lang="en-US" smtClean="0"/>
              <a:pPr/>
              <a:t>10/27/2020</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9190ADEC-EB26-4807-A5DF-30BC6894A20D}" type="slidenum">
              <a:rPr lang="en-US" smtClean="0"/>
              <a:pPr/>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E3432A6C-29DD-4A90-B07E-B164982197EB}" type="datetimeFigureOut">
              <a:rPr lang="en-US" smtClean="0"/>
              <a:pPr/>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0ADEC-EB26-4807-A5DF-30BC6894A20D}" type="slidenum">
              <a:rPr lang="en-US" smtClean="0"/>
              <a:pPr/>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3432A6C-29DD-4A90-B07E-B164982197EB}" type="datetimeFigureOut">
              <a:rPr lang="en-US" smtClean="0"/>
              <a:pPr/>
              <a:t>10/27/2020</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9190ADEC-EB26-4807-A5DF-30BC6894A20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432A6C-29DD-4A90-B07E-B164982197EB}" type="datetimeFigureOut">
              <a:rPr lang="en-US" smtClean="0"/>
              <a:pPr/>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9190ADEC-EB26-4807-A5DF-30BC6894A2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3432A6C-29DD-4A90-B07E-B164982197EB}" type="datetimeFigureOut">
              <a:rPr lang="en-US" smtClean="0"/>
              <a:pPr/>
              <a:t>10/27/2020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9190ADEC-EB26-4807-A5DF-30BC6894A2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9190ADEC-EB26-4807-A5DF-30BC6894A20D}" type="slidenum">
              <a:rPr lang="en-US" smtClean="0"/>
              <a:pPr/>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3432A6C-29DD-4A90-B07E-B164982197EB}" type="datetimeFigureOut">
              <a:rPr lang="en-US" smtClean="0"/>
              <a:pPr/>
              <a:t>10/27/2020</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p>
            <a:fld id="{9190ADEC-EB26-4807-A5DF-30BC6894A20D}" type="slidenum">
              <a:rPr lang="en-US" smtClean="0"/>
              <a:pPr/>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7536" y="6404984"/>
            <a:ext cx="4059936" cy="365760"/>
          </a:xfrm>
        </p:spPr>
        <p:txBody>
          <a:bodyPr/>
          <a:lstStyle/>
          <a:p>
            <a:fld id="{E3432A6C-29DD-4A90-B07E-B164982197EB}" type="datetimeFigureOut">
              <a:rPr lang="en-US" smtClean="0"/>
              <a:pPr/>
              <a:t>10/27/2020</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E3432A6C-29DD-4A90-B07E-B164982197EB}" type="datetimeFigureOut">
              <a:rPr lang="en-US" smtClean="0"/>
              <a:pPr/>
              <a:t>10/27/2020</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190ADEC-EB26-4807-A5DF-30BC6894A20D}"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pPr algn="ctr"/>
            <a:r>
              <a:rPr lang="en-US" b="1" dirty="0" smtClean="0">
                <a:solidFill>
                  <a:srgbClr val="FF0000"/>
                </a:solidFill>
              </a:rPr>
              <a:t>Internal Representation of Files</a:t>
            </a:r>
            <a:endParaRPr lang="en-US" b="1" dirty="0">
              <a:solidFill>
                <a:srgbClr val="FF0000"/>
              </a:solidFill>
            </a:endParaRPr>
          </a:p>
        </p:txBody>
      </p:sp>
    </p:spTree>
    <p:extLst>
      <p:ext uri="{BB962C8B-B14F-4D97-AF65-F5344CB8AC3E}">
        <p14:creationId xmlns="" xmlns:p14="http://schemas.microsoft.com/office/powerpoint/2010/main" val="194427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solidFill>
                  <a:srgbClr val="FF0000"/>
                </a:solidFill>
              </a:rPr>
              <a:t>Structure of Regular file (TOC)</a:t>
            </a:r>
            <a:endParaRPr lang="en-US" dirty="0"/>
          </a:p>
        </p:txBody>
      </p:sp>
      <p:sp>
        <p:nvSpPr>
          <p:cNvPr id="3" name="Content Placeholder 2"/>
          <p:cNvSpPr>
            <a:spLocks noGrp="1"/>
          </p:cNvSpPr>
          <p:nvPr>
            <p:ph sz="quarter" idx="1"/>
          </p:nvPr>
        </p:nvSpPr>
        <p:spPr>
          <a:xfrm>
            <a:off x="402336" y="1527048"/>
            <a:ext cx="11338560" cy="4873752"/>
          </a:xfrm>
        </p:spPr>
        <p:txBody>
          <a:bodyPr>
            <a:normAutofit/>
          </a:bodyPr>
          <a:lstStyle/>
          <a:p>
            <a:pPr algn="just">
              <a:lnSpc>
                <a:spcPct val="150000"/>
              </a:lnSpc>
              <a:buNone/>
            </a:pPr>
            <a:r>
              <a:rPr lang="en-US" altLang="ko-KR" sz="2000" dirty="0" smtClean="0"/>
              <a:t>Consider block layout in the following figure,</a:t>
            </a:r>
          </a:p>
          <a:p>
            <a:pPr algn="just">
              <a:lnSpc>
                <a:spcPct val="150000"/>
              </a:lnSpc>
              <a:buNone/>
            </a:pPr>
            <a:r>
              <a:rPr lang="en-US" altLang="ko-KR" sz="2000" dirty="0" smtClean="0">
                <a:solidFill>
                  <a:schemeClr val="tx1"/>
                </a:solidFill>
              </a:rPr>
              <a:t>Assume that,</a:t>
            </a:r>
          </a:p>
          <a:p>
            <a:pPr algn="just">
              <a:lnSpc>
                <a:spcPct val="150000"/>
              </a:lnSpc>
              <a:buFont typeface="Wingdings" pitchFamily="2" charset="2"/>
              <a:buChar char="q"/>
            </a:pPr>
            <a:r>
              <a:rPr lang="en-US" altLang="ko-KR" sz="2000" dirty="0" smtClean="0"/>
              <a:t>A</a:t>
            </a:r>
            <a:r>
              <a:rPr lang="en-US" altLang="ko-KR" sz="2000" dirty="0" smtClean="0">
                <a:solidFill>
                  <a:schemeClr val="tx1"/>
                </a:solidFill>
              </a:rPr>
              <a:t> </a:t>
            </a:r>
            <a:r>
              <a:rPr lang="en-US" altLang="ko-KR" sz="2000" dirty="0">
                <a:solidFill>
                  <a:schemeClr val="tx1"/>
                </a:solidFill>
              </a:rPr>
              <a:t>logical block on the file system holds 1K bytes </a:t>
            </a:r>
            <a:endParaRPr lang="en-US" altLang="ko-KR" sz="2000" dirty="0" smtClean="0">
              <a:solidFill>
                <a:schemeClr val="tx1"/>
              </a:solidFill>
            </a:endParaRPr>
          </a:p>
          <a:p>
            <a:pPr algn="just">
              <a:lnSpc>
                <a:spcPct val="150000"/>
              </a:lnSpc>
              <a:buFont typeface="Wingdings" pitchFamily="2" charset="2"/>
              <a:buChar char="q"/>
            </a:pPr>
            <a:r>
              <a:rPr lang="en-US" altLang="ko-KR" sz="2000" dirty="0" smtClean="0"/>
              <a:t>B</a:t>
            </a:r>
            <a:r>
              <a:rPr lang="en-US" altLang="ko-KR" sz="2000" dirty="0" smtClean="0">
                <a:solidFill>
                  <a:schemeClr val="tx1"/>
                </a:solidFill>
              </a:rPr>
              <a:t>lock </a:t>
            </a:r>
            <a:r>
              <a:rPr lang="en-US" altLang="ko-KR" sz="2000" dirty="0">
                <a:solidFill>
                  <a:schemeClr val="tx1"/>
                </a:solidFill>
              </a:rPr>
              <a:t>number is addressable by a 32 bit </a:t>
            </a:r>
            <a:r>
              <a:rPr lang="en-US" altLang="ko-KR" sz="2000" dirty="0" smtClean="0">
                <a:solidFill>
                  <a:schemeClr val="tx1"/>
                </a:solidFill>
              </a:rPr>
              <a:t>integer</a:t>
            </a:r>
          </a:p>
          <a:p>
            <a:pPr algn="just">
              <a:lnSpc>
                <a:spcPct val="150000"/>
              </a:lnSpc>
              <a:buFont typeface="Wingdings" pitchFamily="2" charset="2"/>
              <a:buChar char="q"/>
            </a:pPr>
            <a:r>
              <a:rPr lang="en-US" altLang="ko-KR" sz="2000" dirty="0" smtClean="0"/>
              <a:t>A </a:t>
            </a:r>
            <a:r>
              <a:rPr lang="en-US" altLang="ko-KR" sz="2000" dirty="0" smtClean="0">
                <a:solidFill>
                  <a:schemeClr val="tx1"/>
                </a:solidFill>
              </a:rPr>
              <a:t>block </a:t>
            </a:r>
            <a:r>
              <a:rPr lang="en-US" altLang="ko-KR" sz="2000" dirty="0">
                <a:solidFill>
                  <a:schemeClr val="tx1"/>
                </a:solidFill>
              </a:rPr>
              <a:t>can hold up to 256 block </a:t>
            </a:r>
            <a:r>
              <a:rPr lang="en-US" altLang="ko-KR" sz="2000" dirty="0" smtClean="0">
                <a:solidFill>
                  <a:schemeClr val="tx1"/>
                </a:solidFill>
              </a:rPr>
              <a:t>numbers, then maximum number of bytes</a:t>
            </a:r>
            <a:endParaRPr lang="en-US" altLang="ko-KR" sz="2000" dirty="0">
              <a:solidFill>
                <a:schemeClr val="tx1"/>
              </a:solidFill>
            </a:endParaRPr>
          </a:p>
          <a:p>
            <a:pPr algn="just">
              <a:lnSpc>
                <a:spcPct val="150000"/>
              </a:lnSpc>
              <a:buNone/>
            </a:pPr>
            <a:endParaRPr lang="en-US" altLang="ko-KR" sz="2000" dirty="0">
              <a:solidFill>
                <a:schemeClr val="tx1"/>
              </a:solidFill>
            </a:endParaRPr>
          </a:p>
          <a:p>
            <a:pPr algn="just">
              <a:lnSpc>
                <a:spcPct val="150000"/>
              </a:lnSpc>
              <a:buNone/>
            </a:pPr>
            <a:endParaRPr lang="en-US" sz="2000" dirty="0"/>
          </a:p>
        </p:txBody>
      </p:sp>
      <p:sp>
        <p:nvSpPr>
          <p:cNvPr id="4" name="Rectangle 3"/>
          <p:cNvSpPr/>
          <p:nvPr/>
        </p:nvSpPr>
        <p:spPr>
          <a:xfrm>
            <a:off x="2194560" y="4389119"/>
            <a:ext cx="9158068" cy="1716259"/>
          </a:xfrm>
          <a:prstGeom prst="rect">
            <a:avLst/>
          </a:prstGeom>
          <a:solidFill>
            <a:srgbClr val="002060"/>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buNone/>
            </a:pPr>
            <a:r>
              <a:rPr lang="en-US" altLang="ko-KR" b="1" dirty="0" smtClean="0">
                <a:solidFill>
                  <a:schemeClr val="bg1"/>
                </a:solidFill>
              </a:rPr>
              <a:t>10 </a:t>
            </a:r>
            <a:r>
              <a:rPr lang="en-US" altLang="ko-KR" b="1" dirty="0">
                <a:solidFill>
                  <a:schemeClr val="bg1"/>
                </a:solidFill>
              </a:rPr>
              <a:t>direct blocks with 1K bytes </a:t>
            </a:r>
            <a:r>
              <a:rPr lang="en-US" altLang="ko-KR" b="1" dirty="0" smtClean="0">
                <a:solidFill>
                  <a:schemeClr val="bg1"/>
                </a:solidFill>
              </a:rPr>
              <a:t>each = 10 K bytes</a:t>
            </a:r>
          </a:p>
          <a:p>
            <a:pPr algn="just">
              <a:buNone/>
            </a:pPr>
            <a:r>
              <a:rPr lang="en-US" altLang="ko-KR" b="1" dirty="0" smtClean="0">
                <a:solidFill>
                  <a:schemeClr val="bg1"/>
                </a:solidFill>
              </a:rPr>
              <a:t>1 </a:t>
            </a:r>
            <a:r>
              <a:rPr lang="en-US" altLang="ko-KR" b="1" dirty="0">
                <a:solidFill>
                  <a:schemeClr val="bg1"/>
                </a:solidFill>
              </a:rPr>
              <a:t>indirect block with 256 direct </a:t>
            </a:r>
            <a:r>
              <a:rPr lang="en-US" altLang="ko-KR" b="1" dirty="0" smtClean="0">
                <a:solidFill>
                  <a:schemeClr val="bg1"/>
                </a:solidFill>
              </a:rPr>
              <a:t>blocks = 1K * 256 = 256 K </a:t>
            </a:r>
            <a:r>
              <a:rPr lang="en-US" altLang="ko-KR" b="1" dirty="0">
                <a:solidFill>
                  <a:schemeClr val="bg1"/>
                </a:solidFill>
              </a:rPr>
              <a:t>bytes</a:t>
            </a:r>
          </a:p>
          <a:p>
            <a:pPr algn="just">
              <a:buNone/>
            </a:pPr>
            <a:r>
              <a:rPr lang="en-US" altLang="ko-KR" b="1" dirty="0" smtClean="0">
                <a:solidFill>
                  <a:schemeClr val="bg1"/>
                </a:solidFill>
              </a:rPr>
              <a:t>1 </a:t>
            </a:r>
            <a:r>
              <a:rPr lang="en-US" altLang="ko-KR" b="1" dirty="0">
                <a:solidFill>
                  <a:schemeClr val="bg1"/>
                </a:solidFill>
              </a:rPr>
              <a:t>double indirect block with 256 indirect </a:t>
            </a:r>
            <a:r>
              <a:rPr lang="en-US" altLang="ko-KR" b="1" dirty="0" smtClean="0">
                <a:solidFill>
                  <a:schemeClr val="bg1"/>
                </a:solidFill>
              </a:rPr>
              <a:t>blocks = 256K * 256 = 64 M </a:t>
            </a:r>
            <a:r>
              <a:rPr lang="en-US" altLang="ko-KR" b="1" dirty="0">
                <a:solidFill>
                  <a:schemeClr val="bg1"/>
                </a:solidFill>
              </a:rPr>
              <a:t>bytes</a:t>
            </a:r>
          </a:p>
          <a:p>
            <a:pPr algn="just">
              <a:buNone/>
            </a:pPr>
            <a:r>
              <a:rPr lang="en-US" altLang="ko-KR" b="1" dirty="0" smtClean="0">
                <a:solidFill>
                  <a:schemeClr val="bg1"/>
                </a:solidFill>
              </a:rPr>
              <a:t>1 </a:t>
            </a:r>
            <a:r>
              <a:rPr lang="en-US" altLang="ko-KR" b="1" dirty="0">
                <a:solidFill>
                  <a:schemeClr val="bg1"/>
                </a:solidFill>
              </a:rPr>
              <a:t>triple indirect block with 256 double indirect </a:t>
            </a:r>
            <a:r>
              <a:rPr lang="en-US" altLang="ko-KR" b="1" dirty="0" smtClean="0">
                <a:solidFill>
                  <a:schemeClr val="bg1"/>
                </a:solidFill>
              </a:rPr>
              <a:t>blocks = 64M * 256 = 16 G </a:t>
            </a:r>
            <a:r>
              <a:rPr lang="en-US" altLang="ko-KR" b="1" dirty="0">
                <a:solidFill>
                  <a:schemeClr val="bg1"/>
                </a:solidFill>
              </a:rPr>
              <a:t>bytes </a:t>
            </a:r>
          </a:p>
        </p:txBody>
      </p:sp>
    </p:spTree>
    <p:extLst>
      <p:ext uri="{BB962C8B-B14F-4D97-AF65-F5344CB8AC3E}">
        <p14:creationId xmlns="" xmlns:p14="http://schemas.microsoft.com/office/powerpoint/2010/main" val="189537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3" cstate="print"/>
          <a:stretch>
            <a:fillRect/>
          </a:stretch>
        </p:blipFill>
        <p:spPr>
          <a:xfrm>
            <a:off x="-1" y="0"/>
            <a:ext cx="7182329" cy="6858000"/>
          </a:xfrm>
          <a:prstGeom prst="rect">
            <a:avLst/>
          </a:prstGeom>
        </p:spPr>
      </p:pic>
      <p:sp>
        <p:nvSpPr>
          <p:cNvPr id="5" name="TextBox 4"/>
          <p:cNvSpPr txBox="1"/>
          <p:nvPr/>
        </p:nvSpPr>
        <p:spPr>
          <a:xfrm>
            <a:off x="7182329" y="92955"/>
            <a:ext cx="5009673" cy="4770537"/>
          </a:xfrm>
          <a:prstGeom prst="rect">
            <a:avLst/>
          </a:prstGeom>
          <a:solidFill>
            <a:schemeClr val="accent1"/>
          </a:solidFill>
        </p:spPr>
        <p:txBody>
          <a:bodyPr wrap="square" rtlCol="0">
            <a:spAutoFit/>
          </a:bodyPr>
          <a:lstStyle/>
          <a:p>
            <a:r>
              <a:rPr lang="en-US" sz="1600" b="1" dirty="0" smtClean="0">
                <a:solidFill>
                  <a:schemeClr val="bg1"/>
                </a:solidFill>
              </a:rPr>
              <a:t>Example2</a:t>
            </a:r>
          </a:p>
          <a:p>
            <a:pPr marL="285750" indent="-285750">
              <a:buFont typeface="Wingdings" panose="05000000000000000000" pitchFamily="2" charset="2"/>
              <a:buChar char="q"/>
            </a:pPr>
            <a:r>
              <a:rPr lang="en-US" sz="1600" dirty="0" smtClean="0">
                <a:solidFill>
                  <a:schemeClr val="bg1"/>
                </a:solidFill>
              </a:rPr>
              <a:t>If process wants to access byte offset </a:t>
            </a:r>
            <a:r>
              <a:rPr lang="en-US" sz="1600" b="1" dirty="0" smtClean="0">
                <a:solidFill>
                  <a:schemeClr val="bg1"/>
                </a:solidFill>
              </a:rPr>
              <a:t>3,50,000</a:t>
            </a:r>
            <a:r>
              <a:rPr lang="en-US" sz="1600" dirty="0" smtClean="0">
                <a:solidFill>
                  <a:schemeClr val="bg1"/>
                </a:solidFill>
              </a:rPr>
              <a:t> in the file, it must access a double indirect block, number </a:t>
            </a:r>
            <a:r>
              <a:rPr lang="en-US" sz="1600" b="1" dirty="0" smtClean="0">
                <a:solidFill>
                  <a:schemeClr val="bg1"/>
                </a:solidFill>
              </a:rPr>
              <a:t>9,156</a:t>
            </a:r>
            <a:r>
              <a:rPr lang="en-US" sz="1600" dirty="0" smtClean="0">
                <a:solidFill>
                  <a:schemeClr val="bg1"/>
                </a:solidFill>
              </a:rPr>
              <a:t> in the figure</a:t>
            </a:r>
          </a:p>
          <a:p>
            <a:pPr marL="285750" indent="-285750">
              <a:buFont typeface="Wingdings" panose="05000000000000000000" pitchFamily="2" charset="2"/>
              <a:buChar char="q"/>
            </a:pPr>
            <a:r>
              <a:rPr lang="en-US" sz="1600" dirty="0" smtClean="0">
                <a:solidFill>
                  <a:schemeClr val="bg1"/>
                </a:solidFill>
              </a:rPr>
              <a:t>3,50,000/1024 = </a:t>
            </a:r>
            <a:r>
              <a:rPr lang="en-US" sz="1600" b="1" dirty="0" smtClean="0">
                <a:solidFill>
                  <a:schemeClr val="bg1"/>
                </a:solidFill>
              </a:rPr>
              <a:t>341.796</a:t>
            </a:r>
            <a:r>
              <a:rPr lang="en-US" sz="1600" dirty="0" smtClean="0">
                <a:solidFill>
                  <a:schemeClr val="bg1"/>
                </a:solidFill>
              </a:rPr>
              <a:t> i.e. block no. </a:t>
            </a:r>
            <a:r>
              <a:rPr lang="en-US" sz="1600" b="1" dirty="0" smtClean="0">
                <a:solidFill>
                  <a:schemeClr val="bg1"/>
                </a:solidFill>
              </a:rPr>
              <a:t>341 </a:t>
            </a:r>
            <a:r>
              <a:rPr lang="en-US" sz="1600" dirty="0" smtClean="0">
                <a:solidFill>
                  <a:schemeClr val="bg1"/>
                </a:solidFill>
              </a:rPr>
              <a:t>starting from 0</a:t>
            </a:r>
          </a:p>
          <a:p>
            <a:pPr marL="285750" indent="-285750">
              <a:buFont typeface="Wingdings" panose="05000000000000000000" pitchFamily="2" charset="2"/>
              <a:buChar char="q"/>
            </a:pPr>
            <a:r>
              <a:rPr lang="en-US" sz="1600" dirty="0" smtClean="0">
                <a:solidFill>
                  <a:schemeClr val="bg1"/>
                </a:solidFill>
              </a:rPr>
              <a:t>Direct and indirect block covers 266 blocks (10 + 256) and double indirect covers 256*256 blocks i.e. 65,536</a:t>
            </a:r>
          </a:p>
          <a:p>
            <a:pPr marL="285750" indent="-285750">
              <a:buFont typeface="Wingdings" panose="05000000000000000000" pitchFamily="2" charset="2"/>
              <a:buChar char="q"/>
            </a:pPr>
            <a:r>
              <a:rPr lang="en-US" sz="1600" dirty="0" smtClean="0">
                <a:solidFill>
                  <a:schemeClr val="bg1"/>
                </a:solidFill>
              </a:rPr>
              <a:t>Byte number 3,50,000 must be in 0</a:t>
            </a:r>
            <a:r>
              <a:rPr lang="en-US" sz="1600" baseline="30000" dirty="0" smtClean="0">
                <a:solidFill>
                  <a:schemeClr val="bg1"/>
                </a:solidFill>
              </a:rPr>
              <a:t>th</a:t>
            </a:r>
            <a:r>
              <a:rPr lang="en-US" sz="1600" dirty="0" smtClean="0">
                <a:solidFill>
                  <a:schemeClr val="bg1"/>
                </a:solidFill>
              </a:rPr>
              <a:t> indirect block</a:t>
            </a:r>
          </a:p>
          <a:p>
            <a:pPr marL="742950" lvl="1" indent="-285750">
              <a:buFont typeface="Wingdings" panose="05000000000000000000" pitchFamily="2" charset="2"/>
              <a:buChar char="q"/>
            </a:pPr>
            <a:r>
              <a:rPr lang="en-US" sz="1600" dirty="0" smtClean="0">
                <a:solidFill>
                  <a:schemeClr val="bg1"/>
                </a:solidFill>
              </a:rPr>
              <a:t>341-256 = 75 and </a:t>
            </a:r>
            <a:r>
              <a:rPr lang="en-US" sz="1600" b="1" dirty="0" smtClean="0">
                <a:solidFill>
                  <a:schemeClr val="bg1"/>
                </a:solidFill>
              </a:rPr>
              <a:t>75</a:t>
            </a:r>
            <a:r>
              <a:rPr lang="en-US" sz="1600" b="1" baseline="30000" dirty="0" smtClean="0">
                <a:solidFill>
                  <a:schemeClr val="bg1"/>
                </a:solidFill>
              </a:rPr>
              <a:t>th</a:t>
            </a:r>
            <a:r>
              <a:rPr lang="en-US" sz="1600" b="1" dirty="0" smtClean="0">
                <a:solidFill>
                  <a:schemeClr val="bg1"/>
                </a:solidFill>
              </a:rPr>
              <a:t> block no. </a:t>
            </a:r>
            <a:r>
              <a:rPr lang="en-US" sz="1600" dirty="0" smtClean="0">
                <a:solidFill>
                  <a:schemeClr val="bg1"/>
                </a:solidFill>
              </a:rPr>
              <a:t>must be there in the 0</a:t>
            </a:r>
            <a:r>
              <a:rPr lang="en-US" sz="1600" baseline="30000" dirty="0" smtClean="0">
                <a:solidFill>
                  <a:schemeClr val="bg1"/>
                </a:solidFill>
              </a:rPr>
              <a:t>th</a:t>
            </a:r>
            <a:r>
              <a:rPr lang="en-US" sz="1600" dirty="0" smtClean="0">
                <a:solidFill>
                  <a:schemeClr val="bg1"/>
                </a:solidFill>
              </a:rPr>
              <a:t> indirect block as it covers first 256 blocks of double indirect block</a:t>
            </a:r>
          </a:p>
          <a:p>
            <a:pPr marL="742950" lvl="1" indent="-285750">
              <a:buFont typeface="Wingdings" panose="05000000000000000000" pitchFamily="2" charset="2"/>
              <a:buChar char="q"/>
            </a:pPr>
            <a:r>
              <a:rPr lang="en-US" sz="1600" dirty="0" smtClean="0">
                <a:solidFill>
                  <a:schemeClr val="bg1"/>
                </a:solidFill>
              </a:rPr>
              <a:t>341*1024</a:t>
            </a:r>
            <a:r>
              <a:rPr lang="en-US" sz="1600" b="1" dirty="0" smtClean="0">
                <a:solidFill>
                  <a:schemeClr val="bg1"/>
                </a:solidFill>
              </a:rPr>
              <a:t>= 349,184</a:t>
            </a:r>
            <a:r>
              <a:rPr lang="en-US" sz="1600" dirty="0" smtClean="0">
                <a:solidFill>
                  <a:schemeClr val="bg1"/>
                </a:solidFill>
              </a:rPr>
              <a:t> bytes are covered till 340</a:t>
            </a:r>
            <a:r>
              <a:rPr lang="en-US" sz="1600" baseline="30000" dirty="0" smtClean="0">
                <a:solidFill>
                  <a:schemeClr val="bg1"/>
                </a:solidFill>
              </a:rPr>
              <a:t>th</a:t>
            </a:r>
            <a:r>
              <a:rPr lang="en-US" sz="1600" dirty="0" smtClean="0">
                <a:solidFill>
                  <a:schemeClr val="bg1"/>
                </a:solidFill>
              </a:rPr>
              <a:t> block</a:t>
            </a:r>
          </a:p>
          <a:p>
            <a:pPr marL="742950" lvl="1" indent="-285750">
              <a:buFont typeface="Wingdings" panose="05000000000000000000" pitchFamily="2" charset="2"/>
              <a:buChar char="q"/>
            </a:pPr>
            <a:r>
              <a:rPr lang="en-US" sz="1600" dirty="0" smtClean="0">
                <a:solidFill>
                  <a:schemeClr val="bg1"/>
                </a:solidFill>
              </a:rPr>
              <a:t>350000-349184=</a:t>
            </a:r>
            <a:r>
              <a:rPr lang="en-US" sz="1600" b="1" dirty="0" smtClean="0">
                <a:solidFill>
                  <a:schemeClr val="bg1"/>
                </a:solidFill>
              </a:rPr>
              <a:t>816</a:t>
            </a:r>
            <a:r>
              <a:rPr lang="en-US" sz="1600" dirty="0" smtClean="0">
                <a:solidFill>
                  <a:schemeClr val="bg1"/>
                </a:solidFill>
              </a:rPr>
              <a:t> remaining bytes are there in the 341</a:t>
            </a:r>
            <a:r>
              <a:rPr lang="en-US" sz="1600" baseline="30000" dirty="0" smtClean="0">
                <a:solidFill>
                  <a:schemeClr val="bg1"/>
                </a:solidFill>
              </a:rPr>
              <a:t>st</a:t>
            </a:r>
            <a:r>
              <a:rPr lang="en-US" sz="1600" dirty="0" smtClean="0">
                <a:solidFill>
                  <a:schemeClr val="bg1"/>
                </a:solidFill>
              </a:rPr>
              <a:t> block (75</a:t>
            </a:r>
            <a:r>
              <a:rPr lang="en-US" sz="1600" baseline="30000" dirty="0" smtClean="0">
                <a:solidFill>
                  <a:schemeClr val="bg1"/>
                </a:solidFill>
              </a:rPr>
              <a:t>th</a:t>
            </a:r>
            <a:r>
              <a:rPr lang="en-US" sz="1600" dirty="0" smtClean="0">
                <a:solidFill>
                  <a:schemeClr val="bg1"/>
                </a:solidFill>
              </a:rPr>
              <a:t> block of 0</a:t>
            </a:r>
            <a:r>
              <a:rPr lang="en-US" sz="1600" baseline="30000" dirty="0" smtClean="0">
                <a:solidFill>
                  <a:schemeClr val="bg1"/>
                </a:solidFill>
              </a:rPr>
              <a:t>th</a:t>
            </a:r>
            <a:r>
              <a:rPr lang="en-US" sz="1600" dirty="0" smtClean="0">
                <a:solidFill>
                  <a:schemeClr val="bg1"/>
                </a:solidFill>
              </a:rPr>
              <a:t> indirect block)</a:t>
            </a:r>
            <a:endParaRPr lang="en-US" sz="1600" dirty="0">
              <a:solidFill>
                <a:schemeClr val="bg1"/>
              </a:solidFill>
            </a:endParaRPr>
          </a:p>
        </p:txBody>
      </p:sp>
      <p:sp>
        <p:nvSpPr>
          <p:cNvPr id="9" name="TextBox 8"/>
          <p:cNvSpPr txBox="1"/>
          <p:nvPr/>
        </p:nvSpPr>
        <p:spPr>
          <a:xfrm>
            <a:off x="1903281" y="78902"/>
            <a:ext cx="3962499" cy="4062651"/>
          </a:xfrm>
          <a:prstGeom prst="rect">
            <a:avLst/>
          </a:prstGeom>
          <a:solidFill>
            <a:schemeClr val="accent1"/>
          </a:solidFill>
        </p:spPr>
        <p:txBody>
          <a:bodyPr wrap="square" rtlCol="0">
            <a:spAutoFit/>
          </a:bodyPr>
          <a:lstStyle/>
          <a:p>
            <a:r>
              <a:rPr lang="en-US" sz="1600" b="1" dirty="0" smtClean="0">
                <a:solidFill>
                  <a:schemeClr val="bg1"/>
                </a:solidFill>
              </a:rPr>
              <a:t>Example 1</a:t>
            </a:r>
          </a:p>
          <a:p>
            <a:pPr marL="285750" indent="-285750">
              <a:buFont typeface="Wingdings" panose="05000000000000000000" pitchFamily="2" charset="2"/>
              <a:buChar char="q"/>
            </a:pPr>
            <a:r>
              <a:rPr lang="en-US" sz="1600" dirty="0" smtClean="0">
                <a:solidFill>
                  <a:schemeClr val="bg1"/>
                </a:solidFill>
              </a:rPr>
              <a:t>Assume </a:t>
            </a:r>
            <a:r>
              <a:rPr lang="en-US" sz="1600" dirty="0">
                <a:solidFill>
                  <a:schemeClr val="bg1"/>
                </a:solidFill>
              </a:rPr>
              <a:t>that a block contains 1024 bytes.</a:t>
            </a:r>
          </a:p>
          <a:p>
            <a:pPr marL="285750" indent="-285750">
              <a:buFont typeface="Wingdings" panose="05000000000000000000" pitchFamily="2" charset="2"/>
              <a:buChar char="q"/>
            </a:pPr>
            <a:r>
              <a:rPr lang="en-US" sz="1600" dirty="0">
                <a:solidFill>
                  <a:schemeClr val="bg1"/>
                </a:solidFill>
              </a:rPr>
              <a:t>If a process wants to access byte offset </a:t>
            </a:r>
            <a:r>
              <a:rPr lang="en-US" sz="1600" b="1" dirty="0">
                <a:solidFill>
                  <a:schemeClr val="bg1"/>
                </a:solidFill>
              </a:rPr>
              <a:t>9000</a:t>
            </a:r>
            <a:r>
              <a:rPr lang="en-US" sz="1600" dirty="0">
                <a:solidFill>
                  <a:schemeClr val="bg1"/>
                </a:solidFill>
              </a:rPr>
              <a:t>, the kernel calculates that the byte is in direct block 8 </a:t>
            </a:r>
          </a:p>
          <a:p>
            <a:pPr marL="742950" lvl="1" indent="-285750">
              <a:buFont typeface="Wingdings" panose="05000000000000000000" pitchFamily="2" charset="2"/>
              <a:buChar char="q"/>
            </a:pPr>
            <a:r>
              <a:rPr lang="en-US" sz="1600" dirty="0">
                <a:solidFill>
                  <a:schemeClr val="bg1"/>
                </a:solidFill>
              </a:rPr>
              <a:t>9000/1024 = </a:t>
            </a:r>
            <a:r>
              <a:rPr lang="en-US" sz="1600" b="1" dirty="0">
                <a:solidFill>
                  <a:schemeClr val="bg1"/>
                </a:solidFill>
              </a:rPr>
              <a:t>8.789</a:t>
            </a:r>
            <a:r>
              <a:rPr lang="en-US" sz="1600" dirty="0">
                <a:solidFill>
                  <a:schemeClr val="bg1"/>
                </a:solidFill>
              </a:rPr>
              <a:t> i.e. block no. 8 starting from 0</a:t>
            </a:r>
          </a:p>
          <a:p>
            <a:pPr marL="285750" indent="-285750">
              <a:buFont typeface="Wingdings" panose="05000000000000000000" pitchFamily="2" charset="2"/>
              <a:buChar char="q"/>
            </a:pPr>
            <a:r>
              <a:rPr lang="en-US" sz="1600" dirty="0">
                <a:solidFill>
                  <a:schemeClr val="bg1"/>
                </a:solidFill>
              </a:rPr>
              <a:t>It then accesses block number 367; the 808</a:t>
            </a:r>
            <a:r>
              <a:rPr lang="en-US" sz="1600" baseline="30000" dirty="0">
                <a:solidFill>
                  <a:schemeClr val="bg1"/>
                </a:solidFill>
              </a:rPr>
              <a:t>th</a:t>
            </a:r>
            <a:r>
              <a:rPr lang="en-US" sz="1600" dirty="0">
                <a:solidFill>
                  <a:schemeClr val="bg1"/>
                </a:solidFill>
              </a:rPr>
              <a:t> byte in that block is byte 9000 in the file</a:t>
            </a:r>
          </a:p>
          <a:p>
            <a:pPr marL="742950" lvl="1" indent="-285750">
              <a:buFont typeface="Wingdings" panose="05000000000000000000" pitchFamily="2" charset="2"/>
              <a:buChar char="q"/>
            </a:pPr>
            <a:r>
              <a:rPr lang="en-US" sz="1600" dirty="0">
                <a:solidFill>
                  <a:schemeClr val="bg1"/>
                </a:solidFill>
              </a:rPr>
              <a:t>8*1024 = </a:t>
            </a:r>
            <a:r>
              <a:rPr lang="en-US" sz="1600" b="1" dirty="0">
                <a:solidFill>
                  <a:schemeClr val="bg1"/>
                </a:solidFill>
              </a:rPr>
              <a:t>8,192</a:t>
            </a:r>
            <a:r>
              <a:rPr lang="en-US" sz="1600" dirty="0">
                <a:solidFill>
                  <a:schemeClr val="bg1"/>
                </a:solidFill>
              </a:rPr>
              <a:t> byte offset are covered till </a:t>
            </a:r>
            <a:r>
              <a:rPr lang="en-US" sz="1600" b="1" dirty="0">
                <a:solidFill>
                  <a:schemeClr val="bg1"/>
                </a:solidFill>
              </a:rPr>
              <a:t>7</a:t>
            </a:r>
            <a:r>
              <a:rPr lang="en-US" sz="1600" b="1" baseline="30000" dirty="0">
                <a:solidFill>
                  <a:schemeClr val="bg1"/>
                </a:solidFill>
              </a:rPr>
              <a:t>th</a:t>
            </a:r>
            <a:r>
              <a:rPr lang="en-US" sz="1600" b="1" dirty="0">
                <a:solidFill>
                  <a:schemeClr val="bg1"/>
                </a:solidFill>
              </a:rPr>
              <a:t> logical block </a:t>
            </a:r>
          </a:p>
          <a:p>
            <a:pPr marL="742950" lvl="1" indent="-285750">
              <a:buFont typeface="Wingdings" panose="05000000000000000000" pitchFamily="2" charset="2"/>
              <a:buChar char="q"/>
            </a:pPr>
            <a:r>
              <a:rPr lang="en-US" sz="1600" dirty="0">
                <a:solidFill>
                  <a:schemeClr val="bg1"/>
                </a:solidFill>
              </a:rPr>
              <a:t>9,000- 8,192 = </a:t>
            </a:r>
            <a:r>
              <a:rPr lang="en-US" sz="1600" b="1" dirty="0">
                <a:solidFill>
                  <a:schemeClr val="bg1"/>
                </a:solidFill>
              </a:rPr>
              <a:t>808</a:t>
            </a:r>
            <a:r>
              <a:rPr lang="en-US" sz="1600" dirty="0">
                <a:solidFill>
                  <a:schemeClr val="bg1"/>
                </a:solidFill>
              </a:rPr>
              <a:t> remaining bytes are there in 8</a:t>
            </a:r>
            <a:r>
              <a:rPr lang="en-US" sz="1600" baseline="30000" dirty="0">
                <a:solidFill>
                  <a:schemeClr val="bg1"/>
                </a:solidFill>
              </a:rPr>
              <a:t>th</a:t>
            </a:r>
            <a:r>
              <a:rPr lang="en-US" sz="1600" dirty="0">
                <a:solidFill>
                  <a:schemeClr val="bg1"/>
                </a:solidFill>
              </a:rPr>
              <a:t> logical block</a:t>
            </a:r>
          </a:p>
          <a:p>
            <a:endParaRPr lang="en-US" dirty="0"/>
          </a:p>
        </p:txBody>
      </p:sp>
    </p:spTree>
    <p:extLst>
      <p:ext uri="{BB962C8B-B14F-4D97-AF65-F5344CB8AC3E}">
        <p14:creationId xmlns="" xmlns:p14="http://schemas.microsoft.com/office/powerpoint/2010/main" val="3352479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b="1" dirty="0" smtClean="0">
                <a:latin typeface="Times New Roman" panose="02020603050405020304" pitchFamily="18" charset="0"/>
              </a:rPr>
              <a:t>Conversion of pathname to an </a:t>
            </a:r>
            <a:r>
              <a:rPr lang="en-US" altLang="ko-KR" b="1" dirty="0" err="1" smtClean="0">
                <a:latin typeface="Times New Roman" panose="02020603050405020304" pitchFamily="18" charset="0"/>
              </a:rPr>
              <a:t>inode</a:t>
            </a:r>
            <a:endParaRPr lang="en-IN" dirty="0"/>
          </a:p>
        </p:txBody>
      </p:sp>
      <p:sp>
        <p:nvSpPr>
          <p:cNvPr id="3" name="Content Placeholder 2"/>
          <p:cNvSpPr>
            <a:spLocks noGrp="1"/>
          </p:cNvSpPr>
          <p:nvPr>
            <p:ph sz="quarter" idx="1"/>
          </p:nvPr>
        </p:nvSpPr>
        <p:spPr>
          <a:xfrm>
            <a:off x="402336" y="1528996"/>
            <a:ext cx="11338560" cy="5036695"/>
          </a:xfrm>
        </p:spPr>
        <p:txBody>
          <a:bodyPr>
            <a:normAutofit/>
          </a:bodyPr>
          <a:lstStyle/>
          <a:p>
            <a:pPr algn="just">
              <a:lnSpc>
                <a:spcPct val="150000"/>
              </a:lnSpc>
              <a:buFont typeface="Wingdings" pitchFamily="2" charset="2"/>
              <a:buChar char="q"/>
            </a:pPr>
            <a:r>
              <a:rPr lang="en-IN" sz="2000" dirty="0" smtClean="0"/>
              <a:t>With pathname also we can access file.</a:t>
            </a:r>
          </a:p>
          <a:p>
            <a:pPr algn="just">
              <a:lnSpc>
                <a:spcPct val="150000"/>
              </a:lnSpc>
              <a:buFont typeface="Wingdings" pitchFamily="2" charset="2"/>
              <a:buChar char="q"/>
            </a:pPr>
            <a:r>
              <a:rPr lang="en-IN" sz="2000" dirty="0" smtClean="0"/>
              <a:t>For that we are using an algorithm </a:t>
            </a:r>
            <a:r>
              <a:rPr lang="en-IN" sz="2000" b="1" dirty="0" err="1" smtClean="0"/>
              <a:t>namei</a:t>
            </a:r>
            <a:r>
              <a:rPr lang="en-IN" sz="2000" b="1" dirty="0" smtClean="0"/>
              <a:t>,</a:t>
            </a:r>
            <a:r>
              <a:rPr lang="en-IN" sz="2000" dirty="0" smtClean="0"/>
              <a:t> it converts any pathname to an corresponding </a:t>
            </a:r>
            <a:r>
              <a:rPr lang="en-IN" sz="2000" dirty="0" err="1" smtClean="0"/>
              <a:t>inode</a:t>
            </a:r>
            <a:r>
              <a:rPr lang="en-IN" sz="2000" dirty="0" smtClean="0"/>
              <a:t>.</a:t>
            </a:r>
          </a:p>
          <a:p>
            <a:pPr algn="just">
              <a:lnSpc>
                <a:spcPct val="150000"/>
              </a:lnSpc>
              <a:buFont typeface="Wingdings" pitchFamily="2" charset="2"/>
              <a:buChar char="q"/>
            </a:pPr>
            <a:r>
              <a:rPr lang="en-US" sz="2000" dirty="0" smtClean="0"/>
              <a:t>The algorithm </a:t>
            </a:r>
            <a:r>
              <a:rPr lang="en-US" sz="2000" dirty="0" err="1" smtClean="0"/>
              <a:t>namei</a:t>
            </a:r>
            <a:r>
              <a:rPr lang="en-US" sz="2000" dirty="0" smtClean="0"/>
              <a:t> parses the path name one component at a time.</a:t>
            </a:r>
          </a:p>
          <a:p>
            <a:pPr algn="just">
              <a:lnSpc>
                <a:spcPct val="150000"/>
              </a:lnSpc>
              <a:buFont typeface="Wingdings" pitchFamily="2" charset="2"/>
              <a:buChar char="q"/>
            </a:pPr>
            <a:r>
              <a:rPr lang="en-US" sz="2000" dirty="0" smtClean="0"/>
              <a:t>Converts each component into an </a:t>
            </a:r>
            <a:r>
              <a:rPr lang="en-US" sz="2000" dirty="0" err="1" smtClean="0"/>
              <a:t>inode</a:t>
            </a:r>
            <a:r>
              <a:rPr lang="en-US" sz="2000" dirty="0" smtClean="0"/>
              <a:t> based on,</a:t>
            </a:r>
          </a:p>
          <a:p>
            <a:pPr lvl="1" algn="just">
              <a:lnSpc>
                <a:spcPct val="150000"/>
              </a:lnSpc>
              <a:buFont typeface="Wingdings" pitchFamily="2" charset="2"/>
              <a:buChar char="q"/>
            </a:pPr>
            <a:r>
              <a:rPr lang="en-US" sz="2000" dirty="0" smtClean="0"/>
              <a:t>Its name</a:t>
            </a:r>
          </a:p>
          <a:p>
            <a:pPr lvl="1" algn="just">
              <a:lnSpc>
                <a:spcPct val="150000"/>
              </a:lnSpc>
              <a:buFont typeface="Wingdings" pitchFamily="2" charset="2"/>
              <a:buChar char="q"/>
            </a:pPr>
            <a:r>
              <a:rPr lang="en-US" sz="2000" dirty="0" smtClean="0"/>
              <a:t>The directory being searched</a:t>
            </a:r>
          </a:p>
          <a:p>
            <a:pPr algn="just">
              <a:lnSpc>
                <a:spcPct val="150000"/>
              </a:lnSpc>
              <a:buFont typeface="Wingdings" pitchFamily="2" charset="2"/>
              <a:buChar char="q"/>
            </a:pPr>
            <a:r>
              <a:rPr lang="en-US" sz="2000" dirty="0" smtClean="0"/>
              <a:t>Returns the </a:t>
            </a:r>
            <a:r>
              <a:rPr lang="en-US" sz="2000" dirty="0" err="1" smtClean="0"/>
              <a:t>inode</a:t>
            </a:r>
            <a:r>
              <a:rPr lang="en-US" sz="2000" dirty="0" smtClean="0"/>
              <a:t> of the input </a:t>
            </a:r>
            <a:r>
              <a:rPr lang="en-US" sz="2000" dirty="0" err="1" smtClean="0"/>
              <a:t>patname</a:t>
            </a:r>
            <a:r>
              <a:rPr lang="en-US" sz="2000" dirty="0" smtClean="0"/>
              <a:t>. Every process associated with a directory called </a:t>
            </a:r>
            <a:r>
              <a:rPr lang="en-US" sz="2000" b="1" dirty="0" smtClean="0"/>
              <a:t>Current Directory.</a:t>
            </a:r>
          </a:p>
          <a:p>
            <a:pPr algn="just">
              <a:lnSpc>
                <a:spcPct val="150000"/>
              </a:lnSpc>
              <a:buFont typeface="Wingdings" pitchFamily="2" charset="2"/>
              <a:buChar char="q"/>
            </a:pPr>
            <a:r>
              <a:rPr lang="en-US" sz="2000" dirty="0" err="1" smtClean="0"/>
              <a:t>Namei</a:t>
            </a:r>
            <a:r>
              <a:rPr lang="en-US" sz="2000" dirty="0" smtClean="0"/>
              <a:t> uses intermediate </a:t>
            </a:r>
            <a:r>
              <a:rPr lang="en-US" sz="2000" dirty="0" err="1" smtClean="0"/>
              <a:t>inodes</a:t>
            </a:r>
            <a:r>
              <a:rPr lang="en-US" sz="2000" dirty="0" smtClean="0"/>
              <a:t> as its parses a pathname call them </a:t>
            </a:r>
            <a:r>
              <a:rPr lang="en-US" sz="2000" b="1" dirty="0" smtClean="0"/>
              <a:t>Working Nodes.</a:t>
            </a:r>
          </a:p>
          <a:p>
            <a:pPr lvl="1" algn="just">
              <a:lnSpc>
                <a:spcPct val="150000"/>
              </a:lnSpc>
              <a:buNone/>
            </a:pPr>
            <a:endParaRPr lang="en-US" sz="2000" dirty="0" smtClean="0"/>
          </a:p>
          <a:p>
            <a:pPr marL="273050" lvl="1" indent="-273050">
              <a:buNone/>
            </a:pPr>
            <a:endParaRPr lang="en-US" dirty="0" smtClean="0"/>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b="1" dirty="0" smtClean="0">
                <a:latin typeface="Times New Roman" panose="02020603050405020304" pitchFamily="18" charset="0"/>
              </a:rPr>
              <a:t>Conversion of pathname to an </a:t>
            </a:r>
            <a:r>
              <a:rPr lang="en-US" altLang="ko-KR" b="1" dirty="0" err="1" smtClean="0">
                <a:latin typeface="Times New Roman" panose="02020603050405020304" pitchFamily="18" charset="0"/>
              </a:rPr>
              <a:t>inode</a:t>
            </a:r>
            <a:endParaRPr lang="en-IN" dirty="0"/>
          </a:p>
        </p:txBody>
      </p:sp>
      <p:sp>
        <p:nvSpPr>
          <p:cNvPr id="3" name="Content Placeholder 2"/>
          <p:cNvSpPr>
            <a:spLocks noGrp="1"/>
          </p:cNvSpPr>
          <p:nvPr>
            <p:ph sz="quarter" idx="1"/>
          </p:nvPr>
        </p:nvSpPr>
        <p:spPr>
          <a:xfrm>
            <a:off x="402336" y="1244184"/>
            <a:ext cx="11338560" cy="5613816"/>
          </a:xfrm>
        </p:spPr>
        <p:txBody>
          <a:bodyPr>
            <a:noAutofit/>
          </a:bodyPr>
          <a:lstStyle/>
          <a:p>
            <a:pPr algn="just">
              <a:lnSpc>
                <a:spcPct val="150000"/>
              </a:lnSpc>
              <a:buFont typeface="Wingdings" pitchFamily="2" charset="2"/>
              <a:buChar char="q"/>
            </a:pPr>
            <a:r>
              <a:rPr lang="en-IN" sz="2200" dirty="0" smtClean="0"/>
              <a:t>The current directory of the first process in the system is Process 0- </a:t>
            </a:r>
            <a:r>
              <a:rPr lang="en-IN" sz="2200" b="1" dirty="0" smtClean="0"/>
              <a:t>Root Directory.</a:t>
            </a:r>
          </a:p>
          <a:p>
            <a:pPr algn="just">
              <a:lnSpc>
                <a:spcPct val="150000"/>
              </a:lnSpc>
              <a:buFont typeface="Wingdings" pitchFamily="2" charset="2"/>
              <a:buChar char="q"/>
            </a:pPr>
            <a:r>
              <a:rPr lang="en-IN" sz="2200" dirty="0" smtClean="0"/>
              <a:t>The current directory of every other process start as the  current directory of its parent process.</a:t>
            </a:r>
          </a:p>
          <a:p>
            <a:pPr algn="just">
              <a:lnSpc>
                <a:spcPct val="150000"/>
              </a:lnSpc>
              <a:buFont typeface="Wingdings" pitchFamily="2" charset="2"/>
              <a:buChar char="q"/>
            </a:pPr>
            <a:r>
              <a:rPr lang="en-IN" sz="2200" dirty="0" smtClean="0"/>
              <a:t>One process can change their directory using </a:t>
            </a:r>
            <a:r>
              <a:rPr lang="en-IN" sz="2200" b="1" dirty="0" smtClean="0"/>
              <a:t>System Calls</a:t>
            </a:r>
            <a:r>
              <a:rPr lang="en-IN" sz="2200" dirty="0" smtClean="0"/>
              <a:t>.</a:t>
            </a:r>
          </a:p>
          <a:p>
            <a:pPr algn="just">
              <a:lnSpc>
                <a:spcPct val="150000"/>
              </a:lnSpc>
              <a:buFont typeface="Wingdings" pitchFamily="2" charset="2"/>
              <a:buChar char="q"/>
            </a:pPr>
            <a:r>
              <a:rPr lang="en-IN" sz="2200" dirty="0" smtClean="0"/>
              <a:t>Every pathname start from the current directory of the process and pathname always starts from </a:t>
            </a:r>
            <a:r>
              <a:rPr lang="en-IN" sz="2200" b="1" dirty="0" smtClean="0"/>
              <a:t>“/”</a:t>
            </a:r>
            <a:r>
              <a:rPr lang="en-IN" sz="2200" dirty="0" smtClean="0"/>
              <a:t>.</a:t>
            </a:r>
          </a:p>
          <a:p>
            <a:pPr algn="just">
              <a:lnSpc>
                <a:spcPct val="150000"/>
              </a:lnSpc>
              <a:buFont typeface="Wingdings" pitchFamily="2" charset="2"/>
              <a:buChar char="q"/>
            </a:pPr>
            <a:r>
              <a:rPr lang="en-IN" sz="2200" dirty="0" smtClean="0"/>
              <a:t>During iteration kernel verifies that,</a:t>
            </a:r>
          </a:p>
          <a:p>
            <a:pPr lvl="1" algn="just">
              <a:lnSpc>
                <a:spcPct val="150000"/>
              </a:lnSpc>
              <a:buFont typeface="Wingdings" pitchFamily="2" charset="2"/>
              <a:buChar char="q"/>
            </a:pPr>
            <a:r>
              <a:rPr lang="en-IN" dirty="0" smtClean="0"/>
              <a:t>working node = directory</a:t>
            </a:r>
          </a:p>
          <a:p>
            <a:pPr algn="just">
              <a:lnSpc>
                <a:spcPct val="150000"/>
              </a:lnSpc>
              <a:buFont typeface="Wingdings" pitchFamily="2" charset="2"/>
              <a:buChar char="q"/>
            </a:pPr>
            <a:r>
              <a:rPr lang="en-IN" sz="2200" dirty="0" smtClean="0"/>
              <a:t>If it is not directory then system violates this working process.</a:t>
            </a:r>
          </a:p>
          <a:p>
            <a:pPr algn="just">
              <a:lnSpc>
                <a:spcPct val="150000"/>
              </a:lnSpc>
              <a:buFont typeface="Wingdings" pitchFamily="2" charset="2"/>
              <a:buChar char="q"/>
            </a:pPr>
            <a:r>
              <a:rPr lang="en-IN" sz="2200" dirty="0" smtClean="0"/>
              <a:t>Along with this system also checks the various permissions, suppose if permissions fails the search will also fails.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b="1" dirty="0" smtClean="0">
                <a:latin typeface="Times New Roman" panose="02020603050405020304" pitchFamily="18" charset="0"/>
              </a:rPr>
              <a:t>Conversion of pathname to an </a:t>
            </a:r>
            <a:r>
              <a:rPr lang="en-US" altLang="ko-KR" b="1" dirty="0" err="1" smtClean="0">
                <a:latin typeface="Times New Roman" panose="02020603050405020304" pitchFamily="18" charset="0"/>
              </a:rPr>
              <a:t>inode</a:t>
            </a:r>
            <a:endParaRPr lang="en-IN" dirty="0"/>
          </a:p>
        </p:txBody>
      </p:sp>
      <p:sp>
        <p:nvSpPr>
          <p:cNvPr id="3" name="Content Placeholder 2"/>
          <p:cNvSpPr>
            <a:spLocks noGrp="1"/>
          </p:cNvSpPr>
          <p:nvPr>
            <p:ph sz="quarter" idx="1"/>
          </p:nvPr>
        </p:nvSpPr>
        <p:spPr>
          <a:xfrm>
            <a:off x="402336" y="1319134"/>
            <a:ext cx="11338560" cy="5126636"/>
          </a:xfrm>
        </p:spPr>
        <p:txBody>
          <a:bodyPr>
            <a:normAutofit fontScale="92500" lnSpcReduction="20000"/>
          </a:bodyPr>
          <a:lstStyle/>
          <a:p>
            <a:pPr algn="just">
              <a:lnSpc>
                <a:spcPct val="150000"/>
              </a:lnSpc>
            </a:pPr>
            <a:r>
              <a:rPr lang="en-IN" sz="2400" dirty="0" smtClean="0"/>
              <a:t>For conversion kernel does a linear search of the directory file associated with working node, and match the pathname component to a directory entry name.</a:t>
            </a:r>
          </a:p>
          <a:p>
            <a:pPr algn="just">
              <a:lnSpc>
                <a:spcPct val="150000"/>
              </a:lnSpc>
            </a:pPr>
            <a:r>
              <a:rPr lang="en-IN" sz="2400" dirty="0" smtClean="0"/>
              <a:t>After this new </a:t>
            </a:r>
            <a:r>
              <a:rPr lang="en-IN" sz="2400" dirty="0" err="1" smtClean="0"/>
              <a:t>inode</a:t>
            </a:r>
            <a:r>
              <a:rPr lang="en-IN" sz="2400" dirty="0" smtClean="0"/>
              <a:t> becomes working </a:t>
            </a:r>
            <a:r>
              <a:rPr lang="en-IN" sz="2400" dirty="0" err="1" smtClean="0"/>
              <a:t>inode</a:t>
            </a:r>
            <a:r>
              <a:rPr lang="en-IN" sz="2400" dirty="0" smtClean="0"/>
              <a:t>.</a:t>
            </a:r>
          </a:p>
          <a:p>
            <a:pPr algn="just">
              <a:lnSpc>
                <a:spcPct val="150000"/>
              </a:lnSpc>
            </a:pPr>
            <a:r>
              <a:rPr lang="en-IN" sz="2400" dirty="0" smtClean="0"/>
              <a:t>If it finds a match,</a:t>
            </a:r>
          </a:p>
          <a:p>
            <a:pPr lvl="1" algn="just">
              <a:lnSpc>
                <a:spcPct val="150000"/>
              </a:lnSpc>
            </a:pPr>
            <a:r>
              <a:rPr lang="en-IN" sz="2400" dirty="0" smtClean="0"/>
              <a:t>It records the </a:t>
            </a:r>
            <a:r>
              <a:rPr lang="en-IN" sz="2400" dirty="0" err="1" smtClean="0"/>
              <a:t>inode</a:t>
            </a:r>
            <a:r>
              <a:rPr lang="en-IN" sz="2400" dirty="0" smtClean="0"/>
              <a:t> number of the related directory entry</a:t>
            </a:r>
          </a:p>
          <a:p>
            <a:pPr lvl="1" algn="just">
              <a:lnSpc>
                <a:spcPct val="150000"/>
              </a:lnSpc>
            </a:pPr>
            <a:r>
              <a:rPr lang="en-IN" sz="2400" dirty="0" smtClean="0"/>
              <a:t>Releases the </a:t>
            </a:r>
            <a:r>
              <a:rPr lang="en-IN" sz="2400" dirty="0" err="1" smtClean="0"/>
              <a:t>block,old</a:t>
            </a:r>
            <a:r>
              <a:rPr lang="en-IN" sz="2400" dirty="0" smtClean="0"/>
              <a:t> working directory</a:t>
            </a:r>
          </a:p>
          <a:p>
            <a:pPr lvl="1" algn="just">
              <a:lnSpc>
                <a:spcPct val="150000"/>
              </a:lnSpc>
            </a:pPr>
            <a:r>
              <a:rPr lang="en-IN" sz="2400" dirty="0" smtClean="0"/>
              <a:t>Allocates </a:t>
            </a:r>
            <a:r>
              <a:rPr lang="en-IN" sz="2400" dirty="0" err="1" smtClean="0"/>
              <a:t>inode</a:t>
            </a:r>
            <a:r>
              <a:rPr lang="en-IN" sz="2400" dirty="0" smtClean="0"/>
              <a:t>.</a:t>
            </a:r>
          </a:p>
          <a:p>
            <a:pPr algn="just">
              <a:lnSpc>
                <a:spcPct val="150000"/>
              </a:lnSpc>
            </a:pPr>
            <a:r>
              <a:rPr lang="en-IN" sz="2400" dirty="0" smtClean="0"/>
              <a:t>Suppose if it doesn't match, kernel releases the block and reads the next block.</a:t>
            </a:r>
          </a:p>
          <a:p>
            <a:pPr algn="just">
              <a:lnSpc>
                <a:spcPct val="150000"/>
              </a:lnSpc>
            </a:pPr>
            <a:r>
              <a:rPr lang="en-IN" sz="2400" dirty="0" smtClean="0"/>
              <a:t>Repeat this process until it matches the pathname component or it reaches the end of the directory.</a:t>
            </a:r>
          </a:p>
          <a:p>
            <a:pPr lvl="1" algn="just">
              <a:lnSpc>
                <a:spcPct val="150000"/>
              </a:lnSpc>
              <a:buNone/>
            </a:pPr>
            <a:endParaRPr lang="en-IN" sz="15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b="1" dirty="0" smtClean="0">
                <a:latin typeface="Times New Roman" panose="02020603050405020304" pitchFamily="18" charset="0"/>
              </a:rPr>
              <a:t>Conversion of pathname to an </a:t>
            </a:r>
            <a:r>
              <a:rPr lang="en-US" altLang="ko-KR" b="1" dirty="0" err="1" smtClean="0">
                <a:latin typeface="Times New Roman" panose="02020603050405020304" pitchFamily="18" charset="0"/>
              </a:rPr>
              <a:t>inode</a:t>
            </a:r>
            <a:endParaRPr lang="en-IN" dirty="0"/>
          </a:p>
        </p:txBody>
      </p:sp>
      <p:sp>
        <p:nvSpPr>
          <p:cNvPr id="3" name="Content Placeholder 2"/>
          <p:cNvSpPr>
            <a:spLocks noGrp="1"/>
          </p:cNvSpPr>
          <p:nvPr>
            <p:ph sz="quarter" idx="1"/>
          </p:nvPr>
        </p:nvSpPr>
        <p:spPr>
          <a:xfrm>
            <a:off x="402336" y="1349115"/>
            <a:ext cx="11338560" cy="5306518"/>
          </a:xfrm>
        </p:spPr>
        <p:txBody>
          <a:bodyPr>
            <a:normAutofit fontScale="92500" lnSpcReduction="10000"/>
          </a:bodyPr>
          <a:lstStyle/>
          <a:p>
            <a:pPr algn="just">
              <a:lnSpc>
                <a:spcPct val="150000"/>
              </a:lnSpc>
              <a:buNone/>
            </a:pPr>
            <a:r>
              <a:rPr lang="en-IN" sz="2600" dirty="0" smtClean="0"/>
              <a:t>For example,</a:t>
            </a:r>
          </a:p>
          <a:p>
            <a:pPr algn="just">
              <a:lnSpc>
                <a:spcPct val="150000"/>
              </a:lnSpc>
              <a:buNone/>
            </a:pPr>
            <a:r>
              <a:rPr lang="en-IN" sz="2600" b="1" dirty="0" smtClean="0"/>
              <a:t>             / etc / </a:t>
            </a:r>
            <a:r>
              <a:rPr lang="en-IN" sz="2600" b="1" dirty="0" err="1" smtClean="0"/>
              <a:t>passwd</a:t>
            </a:r>
            <a:endParaRPr lang="en-IN" sz="2600" b="1" dirty="0" smtClean="0"/>
          </a:p>
          <a:p>
            <a:pPr algn="just">
              <a:lnSpc>
                <a:spcPct val="150000"/>
              </a:lnSpc>
              <a:buFont typeface="Wingdings" pitchFamily="2" charset="2"/>
              <a:buChar char="q"/>
            </a:pPr>
            <a:r>
              <a:rPr lang="en-IN" sz="2600" dirty="0" smtClean="0"/>
              <a:t>When kernel start parsing, first it encounters </a:t>
            </a:r>
            <a:r>
              <a:rPr lang="en-IN" sz="2600" b="1" u="sng" dirty="0" smtClean="0"/>
              <a:t>“ / ”.</a:t>
            </a:r>
          </a:p>
          <a:p>
            <a:pPr algn="just">
              <a:lnSpc>
                <a:spcPct val="150000"/>
              </a:lnSpc>
              <a:buFont typeface="Wingdings" pitchFamily="2" charset="2"/>
              <a:buChar char="q"/>
            </a:pPr>
            <a:r>
              <a:rPr lang="en-IN" sz="2600" dirty="0" smtClean="0"/>
              <a:t>The kernel checks the next component  </a:t>
            </a:r>
            <a:r>
              <a:rPr lang="en-IN" sz="2600" b="1" u="sng" dirty="0" smtClean="0"/>
              <a:t>“ etc ”.</a:t>
            </a:r>
          </a:p>
          <a:p>
            <a:pPr algn="just">
              <a:lnSpc>
                <a:spcPct val="150000"/>
              </a:lnSpc>
              <a:buFont typeface="Wingdings" pitchFamily="2" charset="2"/>
              <a:buChar char="q"/>
            </a:pPr>
            <a:r>
              <a:rPr lang="en-IN" sz="2600" dirty="0" smtClean="0"/>
              <a:t>After checking current </a:t>
            </a:r>
            <a:r>
              <a:rPr lang="en-IN" sz="2600" dirty="0" err="1" smtClean="0"/>
              <a:t>inode</a:t>
            </a:r>
            <a:r>
              <a:rPr lang="en-IN" sz="2600" dirty="0" smtClean="0"/>
              <a:t> is the </a:t>
            </a:r>
            <a:r>
              <a:rPr lang="en-IN" sz="2600" b="1" u="sng" dirty="0" smtClean="0"/>
              <a:t>“ / ” </a:t>
            </a:r>
            <a:r>
              <a:rPr lang="en-IN" sz="2600" dirty="0" smtClean="0"/>
              <a:t>and with necessary permission and the kernel will searches the root for a file whose name is </a:t>
            </a:r>
            <a:r>
              <a:rPr lang="en-IN" sz="2600" b="1" u="sng" dirty="0" smtClean="0"/>
              <a:t>“etc”.</a:t>
            </a:r>
          </a:p>
          <a:p>
            <a:pPr algn="just">
              <a:lnSpc>
                <a:spcPct val="150000"/>
              </a:lnSpc>
              <a:buFont typeface="Wingdings" pitchFamily="2" charset="2"/>
              <a:buChar char="q"/>
            </a:pPr>
            <a:r>
              <a:rPr lang="en-IN" sz="2600" dirty="0" smtClean="0"/>
              <a:t>On finding the entry, the kernel releases the </a:t>
            </a:r>
            <a:r>
              <a:rPr lang="en-IN" sz="2600" dirty="0" err="1" smtClean="0"/>
              <a:t>inode</a:t>
            </a:r>
            <a:r>
              <a:rPr lang="en-IN" sz="2600" dirty="0" smtClean="0"/>
              <a:t> for root( using </a:t>
            </a:r>
            <a:r>
              <a:rPr lang="en-IN" sz="2600" dirty="0" err="1" smtClean="0"/>
              <a:t>iput</a:t>
            </a:r>
            <a:r>
              <a:rPr lang="en-IN" sz="2600" dirty="0" smtClean="0"/>
              <a:t> and </a:t>
            </a:r>
            <a:r>
              <a:rPr lang="en-IN" sz="2600" dirty="0" err="1" smtClean="0"/>
              <a:t>iget</a:t>
            </a:r>
            <a:r>
              <a:rPr lang="en-IN" sz="2600" dirty="0" smtClean="0"/>
              <a:t> </a:t>
            </a:r>
            <a:r>
              <a:rPr lang="en-IN" sz="2600" dirty="0" err="1" smtClean="0"/>
              <a:t>alg</a:t>
            </a:r>
            <a:r>
              <a:rPr lang="en-IN" sz="2600" dirty="0" smtClean="0"/>
              <a:t>).</a:t>
            </a:r>
          </a:p>
          <a:p>
            <a:pPr algn="just">
              <a:lnSpc>
                <a:spcPct val="150000"/>
              </a:lnSpc>
              <a:buFont typeface="Wingdings" pitchFamily="2" charset="2"/>
              <a:buChar char="q"/>
            </a:pPr>
            <a:r>
              <a:rPr lang="en-IN" sz="2600" dirty="0" smtClean="0"/>
              <a:t>After </a:t>
            </a:r>
            <a:r>
              <a:rPr lang="en-IN" sz="2600" dirty="0" err="1" smtClean="0"/>
              <a:t>dicovering</a:t>
            </a:r>
            <a:r>
              <a:rPr lang="en-IN" sz="2600" dirty="0" smtClean="0"/>
              <a:t> </a:t>
            </a:r>
            <a:r>
              <a:rPr lang="en-IN" sz="2600" b="1" u="sng" dirty="0" smtClean="0"/>
              <a:t>“etc” </a:t>
            </a:r>
            <a:r>
              <a:rPr lang="en-IN" sz="2600" dirty="0" smtClean="0"/>
              <a:t>is a directory, kernel search etc block by block and search each entry at a time </a:t>
            </a:r>
            <a:r>
              <a:rPr lang="en-IN" sz="2600" dirty="0" err="1" smtClean="0"/>
              <a:t>untill</a:t>
            </a:r>
            <a:r>
              <a:rPr lang="en-IN" sz="2600" dirty="0" smtClean="0"/>
              <a:t> it locates entry for </a:t>
            </a:r>
            <a:r>
              <a:rPr lang="en-IN" sz="2600" b="1" u="sng" dirty="0" smtClean="0"/>
              <a:t>“</a:t>
            </a:r>
            <a:r>
              <a:rPr lang="en-IN" sz="2600" b="1" u="sng" dirty="0" err="1" smtClean="0"/>
              <a:t>passwd</a:t>
            </a:r>
            <a:r>
              <a:rPr lang="en-IN" sz="2600" b="1" u="sng" dirty="0" smtClean="0"/>
              <a:t>”.</a:t>
            </a:r>
          </a:p>
          <a:p>
            <a:pPr algn="just">
              <a:lnSpc>
                <a:spcPct val="150000"/>
              </a:lnSpc>
              <a:buNone/>
            </a:pPr>
            <a:endParaRPr lang="en-IN" dirty="0" smtClean="0"/>
          </a:p>
          <a:p>
            <a:pPr algn="just">
              <a:lnSpc>
                <a:spcPct val="150000"/>
              </a:lnSpc>
              <a:buNone/>
            </a:pPr>
            <a:endParaRPr lang="en-IN" dirty="0" smtClean="0"/>
          </a:p>
          <a:p>
            <a:pPr algn="just">
              <a:lnSpc>
                <a:spcPct val="150000"/>
              </a:lnSpc>
              <a:buNone/>
            </a:pP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4477292" y="0"/>
            <a:ext cx="7301401" cy="6858000"/>
          </a:xfrm>
          <a:prstGeom prst="rect">
            <a:avLst/>
          </a:prstGeom>
        </p:spPr>
      </p:pic>
      <p:sp>
        <p:nvSpPr>
          <p:cNvPr id="5" name="TextBox 4"/>
          <p:cNvSpPr txBox="1"/>
          <p:nvPr/>
        </p:nvSpPr>
        <p:spPr>
          <a:xfrm>
            <a:off x="1105906" y="2521528"/>
            <a:ext cx="1939639" cy="830997"/>
          </a:xfrm>
          <a:prstGeom prst="rect">
            <a:avLst/>
          </a:prstGeom>
          <a:solidFill>
            <a:schemeClr val="accent1"/>
          </a:solidFill>
        </p:spPr>
        <p:txBody>
          <a:bodyPr wrap="square" rtlCol="0">
            <a:spAutoFit/>
          </a:bodyPr>
          <a:lstStyle/>
          <a:p>
            <a:r>
              <a:rPr lang="en-US" sz="2400" b="1" dirty="0" smtClean="0">
                <a:solidFill>
                  <a:schemeClr val="bg1"/>
                </a:solidFill>
              </a:rPr>
              <a:t>The Namei Algorithm</a:t>
            </a:r>
            <a:endParaRPr lang="en-US" sz="2400" b="1" dirty="0">
              <a:solidFill>
                <a:schemeClr val="bg1"/>
              </a:solidFill>
            </a:endParaRPr>
          </a:p>
        </p:txBody>
      </p:sp>
      <p:sp>
        <p:nvSpPr>
          <p:cNvPr id="6" name="Right Arrow 5"/>
          <p:cNvSpPr/>
          <p:nvPr/>
        </p:nvSpPr>
        <p:spPr>
          <a:xfrm>
            <a:off x="3045544" y="2691039"/>
            <a:ext cx="1623733" cy="491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10899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 block</a:t>
            </a:r>
          </a:p>
        </p:txBody>
      </p:sp>
      <p:sp>
        <p:nvSpPr>
          <p:cNvPr id="3" name="Content Placeholder 2"/>
          <p:cNvSpPr>
            <a:spLocks noGrp="1"/>
          </p:cNvSpPr>
          <p:nvPr>
            <p:ph sz="quarter" idx="1"/>
          </p:nvPr>
        </p:nvSpPr>
        <p:spPr>
          <a:xfrm>
            <a:off x="599607" y="2580502"/>
            <a:ext cx="11017770" cy="4206211"/>
          </a:xfrm>
        </p:spPr>
        <p:txBody>
          <a:bodyPr>
            <a:normAutofit fontScale="92500" lnSpcReduction="10000"/>
          </a:bodyPr>
          <a:lstStyle/>
          <a:p>
            <a:pPr marL="0" indent="0">
              <a:lnSpc>
                <a:spcPct val="90000"/>
              </a:lnSpc>
              <a:buNone/>
            </a:pPr>
            <a:r>
              <a:rPr lang="en-US" altLang="ko-KR" sz="2400" b="1" dirty="0" smtClean="0">
                <a:latin typeface="Times New Roman" panose="02020603050405020304" pitchFamily="18" charset="0"/>
              </a:rPr>
              <a:t>Super block consist of</a:t>
            </a:r>
          </a:p>
          <a:p>
            <a:pPr>
              <a:lnSpc>
                <a:spcPct val="90000"/>
              </a:lnSpc>
            </a:pPr>
            <a:r>
              <a:rPr lang="en-US" altLang="ko-KR" dirty="0" smtClean="0">
                <a:latin typeface="Times New Roman" panose="02020603050405020304" pitchFamily="18" charset="0"/>
              </a:rPr>
              <a:t>The  </a:t>
            </a:r>
            <a:r>
              <a:rPr lang="en-US" altLang="ko-KR" dirty="0">
                <a:latin typeface="Times New Roman" panose="02020603050405020304" pitchFamily="18" charset="0"/>
              </a:rPr>
              <a:t>size of the file </a:t>
            </a:r>
            <a:r>
              <a:rPr lang="en-US" altLang="ko-KR" dirty="0" smtClean="0">
                <a:latin typeface="Times New Roman" panose="02020603050405020304" pitchFamily="18" charset="0"/>
              </a:rPr>
              <a:t>system</a:t>
            </a:r>
          </a:p>
          <a:p>
            <a:pPr>
              <a:lnSpc>
                <a:spcPct val="90000"/>
              </a:lnSpc>
            </a:pPr>
            <a:r>
              <a:rPr lang="en-US" altLang="ko-KR" dirty="0" smtClean="0">
                <a:latin typeface="Times New Roman" panose="02020603050405020304" pitchFamily="18" charset="0"/>
              </a:rPr>
              <a:t>The  </a:t>
            </a:r>
            <a:r>
              <a:rPr lang="en-US" altLang="ko-KR" dirty="0">
                <a:latin typeface="Times New Roman" panose="02020603050405020304" pitchFamily="18" charset="0"/>
              </a:rPr>
              <a:t>number of  free blocks in the file </a:t>
            </a:r>
            <a:r>
              <a:rPr lang="en-US" altLang="ko-KR" dirty="0" smtClean="0">
                <a:latin typeface="Times New Roman" panose="02020603050405020304" pitchFamily="18" charset="0"/>
              </a:rPr>
              <a:t>system</a:t>
            </a:r>
          </a:p>
          <a:p>
            <a:pPr>
              <a:lnSpc>
                <a:spcPct val="90000"/>
              </a:lnSpc>
            </a:pPr>
            <a:r>
              <a:rPr lang="en-US" altLang="ko-KR" dirty="0" smtClean="0">
                <a:latin typeface="Times New Roman" panose="02020603050405020304" pitchFamily="18" charset="0"/>
              </a:rPr>
              <a:t>A  </a:t>
            </a:r>
            <a:r>
              <a:rPr lang="en-US" altLang="ko-KR" dirty="0">
                <a:latin typeface="Times New Roman" panose="02020603050405020304" pitchFamily="18" charset="0"/>
              </a:rPr>
              <a:t>list of free blocks available on the file system</a:t>
            </a:r>
          </a:p>
          <a:p>
            <a:pPr>
              <a:lnSpc>
                <a:spcPct val="90000"/>
              </a:lnSpc>
            </a:pPr>
            <a:r>
              <a:rPr lang="en-US" altLang="ko-KR" dirty="0" smtClean="0">
                <a:latin typeface="Times New Roman" panose="02020603050405020304" pitchFamily="18" charset="0"/>
              </a:rPr>
              <a:t>The  </a:t>
            </a:r>
            <a:r>
              <a:rPr lang="en-US" altLang="ko-KR" dirty="0">
                <a:latin typeface="Times New Roman" panose="02020603050405020304" pitchFamily="18" charset="0"/>
              </a:rPr>
              <a:t>index of the next free block in the free block list</a:t>
            </a:r>
          </a:p>
          <a:p>
            <a:pPr>
              <a:lnSpc>
                <a:spcPct val="90000"/>
              </a:lnSpc>
            </a:pPr>
            <a:r>
              <a:rPr lang="en-US" altLang="ko-KR" dirty="0" smtClean="0">
                <a:latin typeface="Times New Roman" panose="02020603050405020304" pitchFamily="18" charset="0"/>
              </a:rPr>
              <a:t>The </a:t>
            </a:r>
            <a:r>
              <a:rPr lang="en-US" altLang="ko-KR" dirty="0">
                <a:latin typeface="Times New Roman" panose="02020603050405020304" pitchFamily="18" charset="0"/>
              </a:rPr>
              <a:t>size of the inode list</a:t>
            </a:r>
          </a:p>
          <a:p>
            <a:pPr>
              <a:lnSpc>
                <a:spcPct val="90000"/>
              </a:lnSpc>
            </a:pPr>
            <a:r>
              <a:rPr lang="en-US" altLang="ko-KR" dirty="0" smtClean="0">
                <a:latin typeface="Times New Roman" panose="02020603050405020304" pitchFamily="18" charset="0"/>
              </a:rPr>
              <a:t>The  </a:t>
            </a:r>
            <a:r>
              <a:rPr lang="en-US" altLang="ko-KR" dirty="0">
                <a:latin typeface="Times New Roman" panose="02020603050405020304" pitchFamily="18" charset="0"/>
              </a:rPr>
              <a:t>number of free inodes in the file system</a:t>
            </a:r>
          </a:p>
          <a:p>
            <a:pPr>
              <a:lnSpc>
                <a:spcPct val="90000"/>
              </a:lnSpc>
            </a:pPr>
            <a:r>
              <a:rPr lang="en-US" altLang="ko-KR" dirty="0" smtClean="0">
                <a:latin typeface="Times New Roman" panose="02020603050405020304" pitchFamily="18" charset="0"/>
              </a:rPr>
              <a:t>A  </a:t>
            </a:r>
            <a:r>
              <a:rPr lang="en-US" altLang="ko-KR" dirty="0">
                <a:latin typeface="Times New Roman" panose="02020603050405020304" pitchFamily="18" charset="0"/>
              </a:rPr>
              <a:t>list of free inodes in the file system</a:t>
            </a:r>
          </a:p>
          <a:p>
            <a:pPr>
              <a:lnSpc>
                <a:spcPct val="90000"/>
              </a:lnSpc>
            </a:pPr>
            <a:r>
              <a:rPr lang="en-US" altLang="ko-KR" dirty="0" smtClean="0">
                <a:latin typeface="Times New Roman" panose="02020603050405020304" pitchFamily="18" charset="0"/>
              </a:rPr>
              <a:t>The  </a:t>
            </a:r>
            <a:r>
              <a:rPr lang="en-US" altLang="ko-KR" dirty="0">
                <a:latin typeface="Times New Roman" panose="02020603050405020304" pitchFamily="18" charset="0"/>
              </a:rPr>
              <a:t>index of the next free inode in the free inode list</a:t>
            </a:r>
          </a:p>
          <a:p>
            <a:pPr>
              <a:lnSpc>
                <a:spcPct val="90000"/>
              </a:lnSpc>
            </a:pPr>
            <a:r>
              <a:rPr lang="en-US" altLang="ko-KR" dirty="0" smtClean="0">
                <a:latin typeface="Times New Roman" panose="02020603050405020304" pitchFamily="18" charset="0"/>
              </a:rPr>
              <a:t>Lock  </a:t>
            </a:r>
            <a:r>
              <a:rPr lang="en-US" altLang="ko-KR" dirty="0">
                <a:latin typeface="Times New Roman" panose="02020603050405020304" pitchFamily="18" charset="0"/>
              </a:rPr>
              <a:t>fields for the free block and free inode lists</a:t>
            </a:r>
          </a:p>
          <a:p>
            <a:pPr>
              <a:lnSpc>
                <a:spcPct val="90000"/>
              </a:lnSpc>
            </a:pPr>
            <a:r>
              <a:rPr lang="en-US" altLang="ko-KR" dirty="0" smtClean="0">
                <a:latin typeface="Times New Roman" panose="02020603050405020304" pitchFamily="18" charset="0"/>
              </a:rPr>
              <a:t>A  </a:t>
            </a:r>
            <a:r>
              <a:rPr lang="en-US" altLang="ko-KR" dirty="0">
                <a:latin typeface="Times New Roman" panose="02020603050405020304" pitchFamily="18" charset="0"/>
              </a:rPr>
              <a:t>flag indicating that the super block has been modified</a:t>
            </a:r>
          </a:p>
          <a:p>
            <a:endParaRPr lang="en-US" dirty="0"/>
          </a:p>
        </p:txBody>
      </p:sp>
      <p:pic>
        <p:nvPicPr>
          <p:cNvPr id="4" name="Picture 3"/>
          <p:cNvPicPr>
            <a:picLocks noChangeAspect="1"/>
          </p:cNvPicPr>
          <p:nvPr/>
        </p:nvPicPr>
        <p:blipFill>
          <a:blip r:embed="rId2" cstate="print"/>
          <a:stretch>
            <a:fillRect/>
          </a:stretch>
        </p:blipFill>
        <p:spPr>
          <a:xfrm>
            <a:off x="298289" y="1229500"/>
            <a:ext cx="7740001" cy="1351000"/>
          </a:xfrm>
          <a:prstGeom prst="rect">
            <a:avLst/>
          </a:prstGeom>
        </p:spPr>
      </p:pic>
    </p:spTree>
    <p:extLst>
      <p:ext uri="{BB962C8B-B14F-4D97-AF65-F5344CB8AC3E}">
        <p14:creationId xmlns="" xmlns:p14="http://schemas.microsoft.com/office/powerpoint/2010/main" val="1294027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80624" y="1157591"/>
            <a:ext cx="5508917" cy="2937754"/>
          </a:xfrm>
          <a:prstGeom prst="rect">
            <a:avLst/>
          </a:prstGeom>
        </p:spPr>
      </p:pic>
      <p:sp>
        <p:nvSpPr>
          <p:cNvPr id="5" name="TextBox 4"/>
          <p:cNvSpPr txBox="1"/>
          <p:nvPr/>
        </p:nvSpPr>
        <p:spPr>
          <a:xfrm>
            <a:off x="5589541" y="117693"/>
            <a:ext cx="6602460" cy="6217087"/>
          </a:xfrm>
          <a:prstGeom prst="rect">
            <a:avLst/>
          </a:prstGeom>
          <a:noFill/>
        </p:spPr>
        <p:txBody>
          <a:bodyPr wrap="square" rtlCol="0">
            <a:spAutoFit/>
          </a:bodyPr>
          <a:lstStyle/>
          <a:p>
            <a:r>
              <a:rPr lang="en-US" sz="2000" b="1" dirty="0"/>
              <a:t>Inode assignment to a new file</a:t>
            </a:r>
          </a:p>
          <a:p>
            <a:pPr marL="285750" indent="-285750">
              <a:buFont typeface="Wingdings" panose="05000000000000000000" pitchFamily="2" charset="2"/>
              <a:buChar char="q"/>
            </a:pPr>
            <a:r>
              <a:rPr lang="en-US" dirty="0" smtClean="0"/>
              <a:t>The file system contains a </a:t>
            </a:r>
            <a:r>
              <a:rPr lang="en-US" b="1" dirty="0" smtClean="0"/>
              <a:t>linear list of inodes</a:t>
            </a:r>
          </a:p>
          <a:p>
            <a:pPr marL="285750" indent="-285750">
              <a:buFont typeface="Wingdings" panose="05000000000000000000" pitchFamily="2" charset="2"/>
              <a:buChar char="q"/>
            </a:pPr>
            <a:r>
              <a:rPr lang="en-US" dirty="0" smtClean="0"/>
              <a:t>An I node is </a:t>
            </a:r>
            <a:r>
              <a:rPr lang="en-US" b="1" dirty="0" smtClean="0"/>
              <a:t>free </a:t>
            </a:r>
            <a:r>
              <a:rPr lang="en-US" dirty="0" smtClean="0"/>
              <a:t>if its </a:t>
            </a:r>
            <a:r>
              <a:rPr lang="en-US" b="1" dirty="0" smtClean="0"/>
              <a:t>type field is zero</a:t>
            </a:r>
          </a:p>
          <a:p>
            <a:pPr marL="285750" indent="-285750">
              <a:buFont typeface="Wingdings" panose="05000000000000000000" pitchFamily="2" charset="2"/>
              <a:buChar char="q"/>
            </a:pPr>
            <a:r>
              <a:rPr lang="en-US" dirty="0" smtClean="0"/>
              <a:t>When the process needs a new inode, the kernel searches the inode list for a free inode using super block.</a:t>
            </a:r>
          </a:p>
          <a:p>
            <a:pPr marL="285750" indent="-285750">
              <a:buFont typeface="Wingdings" panose="05000000000000000000" pitchFamily="2" charset="2"/>
              <a:buChar char="q"/>
            </a:pPr>
            <a:r>
              <a:rPr lang="en-US" dirty="0" smtClean="0"/>
              <a:t>Super block contains an </a:t>
            </a:r>
            <a:r>
              <a:rPr lang="en-US" b="1" dirty="0" smtClean="0"/>
              <a:t>array</a:t>
            </a:r>
            <a:r>
              <a:rPr lang="en-US" dirty="0" smtClean="0"/>
              <a:t> to cache the number of </a:t>
            </a:r>
            <a:r>
              <a:rPr lang="en-US" b="1" dirty="0" smtClean="0"/>
              <a:t>free inodes </a:t>
            </a:r>
            <a:r>
              <a:rPr lang="en-US" dirty="0" smtClean="0"/>
              <a:t>in the file system</a:t>
            </a:r>
          </a:p>
          <a:p>
            <a:pPr marL="285750" indent="-285750">
              <a:buFont typeface="Wingdings" panose="05000000000000000000" pitchFamily="2" charset="2"/>
              <a:buChar char="q"/>
            </a:pPr>
            <a:r>
              <a:rPr lang="en-US" dirty="0" smtClean="0"/>
              <a:t>The kernel first verifies that no other process have </a:t>
            </a:r>
            <a:r>
              <a:rPr lang="en-US" b="1" dirty="0" smtClean="0"/>
              <a:t>locked access </a:t>
            </a:r>
            <a:r>
              <a:rPr lang="en-US" dirty="0" smtClean="0"/>
              <a:t>to the super block free inode list.</a:t>
            </a:r>
          </a:p>
          <a:p>
            <a:pPr marL="285750" indent="-285750">
              <a:buFont typeface="Wingdings" panose="05000000000000000000" pitchFamily="2" charset="2"/>
              <a:buChar char="q"/>
            </a:pPr>
            <a:r>
              <a:rPr lang="en-US" dirty="0" smtClean="0"/>
              <a:t>If the list of inode number in the super block </a:t>
            </a:r>
            <a:r>
              <a:rPr lang="en-US" b="1" dirty="0" smtClean="0"/>
              <a:t>is not empty,</a:t>
            </a:r>
            <a:r>
              <a:rPr lang="en-US" dirty="0" smtClean="0"/>
              <a:t> the kernel assigns the </a:t>
            </a:r>
            <a:r>
              <a:rPr lang="en-US" b="1" dirty="0" smtClean="0"/>
              <a:t>next inode number,</a:t>
            </a:r>
          </a:p>
          <a:p>
            <a:pPr marL="285750" indent="-285750">
              <a:buFont typeface="Wingdings" panose="05000000000000000000" pitchFamily="2" charset="2"/>
              <a:buChar char="q"/>
            </a:pPr>
            <a:r>
              <a:rPr lang="en-US" dirty="0" smtClean="0"/>
              <a:t>If the super block list of free inodes is </a:t>
            </a:r>
            <a:r>
              <a:rPr lang="en-US" b="1" dirty="0" smtClean="0"/>
              <a:t>empty</a:t>
            </a:r>
            <a:r>
              <a:rPr lang="en-US" dirty="0" smtClean="0"/>
              <a:t>, the kernel </a:t>
            </a:r>
            <a:r>
              <a:rPr lang="en-US" b="1" dirty="0" smtClean="0"/>
              <a:t>searches</a:t>
            </a:r>
            <a:r>
              <a:rPr lang="en-US" dirty="0" smtClean="0"/>
              <a:t> the disk and places as many free inode number as possible into the super block.</a:t>
            </a:r>
          </a:p>
          <a:p>
            <a:pPr marL="285750" indent="-285750">
              <a:buFont typeface="Wingdings" panose="05000000000000000000" pitchFamily="2" charset="2"/>
              <a:buChar char="q"/>
            </a:pPr>
            <a:r>
              <a:rPr lang="en-US" dirty="0" smtClean="0"/>
              <a:t>The kernel </a:t>
            </a:r>
            <a:r>
              <a:rPr lang="en-US" b="1" dirty="0" smtClean="0"/>
              <a:t>reads</a:t>
            </a:r>
            <a:r>
              <a:rPr lang="en-US" dirty="0" smtClean="0"/>
              <a:t> the inode list on disk, </a:t>
            </a:r>
            <a:r>
              <a:rPr lang="en-US" b="1" dirty="0" smtClean="0"/>
              <a:t>block by block </a:t>
            </a:r>
            <a:r>
              <a:rPr lang="en-US" dirty="0" smtClean="0"/>
              <a:t>, and </a:t>
            </a:r>
            <a:r>
              <a:rPr lang="en-US" b="1" dirty="0" smtClean="0"/>
              <a:t>fills </a:t>
            </a:r>
            <a:r>
              <a:rPr lang="en-US" dirty="0" smtClean="0"/>
              <a:t>the super block </a:t>
            </a:r>
            <a:r>
              <a:rPr lang="en-US" b="1" dirty="0" smtClean="0"/>
              <a:t>list of inode </a:t>
            </a:r>
            <a:r>
              <a:rPr lang="en-US" dirty="0" smtClean="0"/>
              <a:t>number to </a:t>
            </a:r>
            <a:r>
              <a:rPr lang="en-US" b="1" dirty="0" smtClean="0"/>
              <a:t>capacity</a:t>
            </a:r>
            <a:r>
              <a:rPr lang="en-US" dirty="0" smtClean="0"/>
              <a:t>, remembering the highest- numbered inode that it finds, calls that inode </a:t>
            </a:r>
            <a:r>
              <a:rPr lang="en-US" b="1" dirty="0" smtClean="0"/>
              <a:t>“remembered” </a:t>
            </a:r>
            <a:r>
              <a:rPr lang="en-US" dirty="0" smtClean="0"/>
              <a:t>inode</a:t>
            </a:r>
          </a:p>
          <a:p>
            <a:pPr marL="285750" indent="-285750">
              <a:buFont typeface="Wingdings" panose="05000000000000000000" pitchFamily="2" charset="2"/>
              <a:buChar char="q"/>
            </a:pPr>
            <a:r>
              <a:rPr lang="en-US" dirty="0" smtClean="0"/>
              <a:t>The </a:t>
            </a:r>
            <a:r>
              <a:rPr lang="en-US" b="1" dirty="0" smtClean="0"/>
              <a:t>next time </a:t>
            </a:r>
            <a:r>
              <a:rPr lang="en-US" dirty="0" smtClean="0"/>
              <a:t>the kernel </a:t>
            </a:r>
            <a:r>
              <a:rPr lang="en-US" b="1" dirty="0" smtClean="0"/>
              <a:t>searches</a:t>
            </a:r>
            <a:r>
              <a:rPr lang="en-US" dirty="0" smtClean="0"/>
              <a:t> the disk for free inodes it </a:t>
            </a:r>
            <a:r>
              <a:rPr lang="en-US" b="1" dirty="0" smtClean="0"/>
              <a:t>uses</a:t>
            </a:r>
            <a:r>
              <a:rPr lang="en-US" dirty="0" smtClean="0"/>
              <a:t> the </a:t>
            </a:r>
            <a:r>
              <a:rPr lang="en-US" b="1" dirty="0" smtClean="0"/>
              <a:t>remembered</a:t>
            </a:r>
            <a:r>
              <a:rPr lang="en-US" dirty="0" smtClean="0"/>
              <a:t> inode as its </a:t>
            </a:r>
            <a:r>
              <a:rPr lang="en-US" b="1" dirty="0" smtClean="0"/>
              <a:t>starting </a:t>
            </a:r>
            <a:r>
              <a:rPr lang="en-US" dirty="0" smtClean="0"/>
              <a:t>point</a:t>
            </a:r>
          </a:p>
          <a:p>
            <a:pPr marL="285750" indent="-285750">
              <a:buFont typeface="Wingdings" panose="05000000000000000000" pitchFamily="2" charset="2"/>
              <a:buChar char="q"/>
            </a:pPr>
            <a:r>
              <a:rPr lang="en-US" dirty="0" smtClean="0"/>
              <a:t>Free inode </a:t>
            </a:r>
            <a:r>
              <a:rPr lang="en-US" b="1" dirty="0" smtClean="0"/>
              <a:t>count</a:t>
            </a:r>
            <a:r>
              <a:rPr lang="en-US" dirty="0" smtClean="0"/>
              <a:t> is </a:t>
            </a:r>
            <a:r>
              <a:rPr lang="en-US" b="1" dirty="0" smtClean="0"/>
              <a:t>decremented</a:t>
            </a:r>
            <a:r>
              <a:rPr lang="en-US" dirty="0" smtClean="0"/>
              <a:t> in super block when inode is </a:t>
            </a:r>
            <a:r>
              <a:rPr lang="en-US" b="1" dirty="0" smtClean="0"/>
              <a:t>assigned</a:t>
            </a:r>
            <a:endParaRPr lang="en-US" b="1" dirty="0"/>
          </a:p>
        </p:txBody>
      </p:sp>
      <p:pic>
        <p:nvPicPr>
          <p:cNvPr id="9" name="Picture 8"/>
          <p:cNvPicPr>
            <a:picLocks noChangeAspect="1"/>
          </p:cNvPicPr>
          <p:nvPr/>
        </p:nvPicPr>
        <p:blipFill>
          <a:blip r:embed="rId3" cstate="print"/>
          <a:stretch>
            <a:fillRect/>
          </a:stretch>
        </p:blipFill>
        <p:spPr>
          <a:xfrm>
            <a:off x="80624" y="4252001"/>
            <a:ext cx="5508917" cy="2606001"/>
          </a:xfrm>
          <a:prstGeom prst="rect">
            <a:avLst/>
          </a:prstGeom>
        </p:spPr>
      </p:pic>
    </p:spTree>
    <p:extLst>
      <p:ext uri="{BB962C8B-B14F-4D97-AF65-F5344CB8AC3E}">
        <p14:creationId xmlns="" xmlns:p14="http://schemas.microsoft.com/office/powerpoint/2010/main" val="3422373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 y="182394"/>
            <a:ext cx="8134015" cy="6675606"/>
          </a:xfrm>
          <a:prstGeom prst="rect">
            <a:avLst/>
          </a:prstGeom>
        </p:spPr>
      </p:pic>
      <p:pic>
        <p:nvPicPr>
          <p:cNvPr id="4" name="Picture 3"/>
          <p:cNvPicPr>
            <a:picLocks noChangeAspect="1"/>
          </p:cNvPicPr>
          <p:nvPr/>
        </p:nvPicPr>
        <p:blipFill>
          <a:blip r:embed="rId3" cstate="print"/>
          <a:stretch>
            <a:fillRect/>
          </a:stretch>
        </p:blipFill>
        <p:spPr>
          <a:xfrm>
            <a:off x="5887629" y="46202"/>
            <a:ext cx="6304372" cy="4292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8933233" y="5228936"/>
            <a:ext cx="2146571" cy="1569660"/>
          </a:xfrm>
          <a:prstGeom prst="rect">
            <a:avLst/>
          </a:prstGeom>
          <a:solidFill>
            <a:schemeClr val="accent1"/>
          </a:solidFill>
        </p:spPr>
        <p:txBody>
          <a:bodyPr wrap="square" rtlCol="0">
            <a:spAutoFit/>
          </a:bodyPr>
          <a:lstStyle/>
          <a:p>
            <a:r>
              <a:rPr lang="en-US" sz="3200" b="1" dirty="0">
                <a:solidFill>
                  <a:schemeClr val="bg1"/>
                </a:solidFill>
              </a:rPr>
              <a:t>i</a:t>
            </a:r>
            <a:r>
              <a:rPr lang="en-US" sz="3200" b="1" dirty="0" smtClean="0">
                <a:solidFill>
                  <a:schemeClr val="bg1"/>
                </a:solidFill>
              </a:rPr>
              <a:t>alloc algorithm</a:t>
            </a:r>
            <a:endParaRPr lang="en-US" sz="3200" b="1" dirty="0">
              <a:solidFill>
                <a:schemeClr val="bg1"/>
              </a:solidFill>
            </a:endParaRPr>
          </a:p>
        </p:txBody>
      </p:sp>
    </p:spTree>
    <p:extLst>
      <p:ext uri="{BB962C8B-B14F-4D97-AF65-F5344CB8AC3E}">
        <p14:creationId xmlns="" xmlns:p14="http://schemas.microsoft.com/office/powerpoint/2010/main" val="679603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Low Level File System Algorithms</a:t>
            </a:r>
            <a:endParaRPr lang="en-US" b="1" dirty="0">
              <a:solidFill>
                <a:srgbClr val="FF0000"/>
              </a:solidFill>
            </a:endParaRPr>
          </a:p>
        </p:txBody>
      </p:sp>
      <p:pic>
        <p:nvPicPr>
          <p:cNvPr id="4" name="Content Placeholder 3"/>
          <p:cNvPicPr>
            <a:picLocks noGrp="1" noChangeAspect="1"/>
          </p:cNvPicPr>
          <p:nvPr>
            <p:ph sz="quarter" idx="1"/>
          </p:nvPr>
        </p:nvPicPr>
        <p:blipFill>
          <a:blip r:embed="rId2" cstate="print"/>
          <a:stretch>
            <a:fillRect/>
          </a:stretch>
        </p:blipFill>
        <p:spPr>
          <a:xfrm>
            <a:off x="205020" y="1461842"/>
            <a:ext cx="6043709" cy="4840483"/>
          </a:xfrm>
          <a:prstGeom prst="rect">
            <a:avLst/>
          </a:prstGeom>
        </p:spPr>
      </p:pic>
      <p:sp>
        <p:nvSpPr>
          <p:cNvPr id="6" name="TextBox 5"/>
          <p:cNvSpPr txBox="1"/>
          <p:nvPr/>
        </p:nvSpPr>
        <p:spPr>
          <a:xfrm>
            <a:off x="6248728" y="1364565"/>
            <a:ext cx="5568134" cy="4862870"/>
          </a:xfrm>
          <a:prstGeom prst="rect">
            <a:avLst/>
          </a:prstGeom>
          <a:noFill/>
        </p:spPr>
        <p:txBody>
          <a:bodyPr wrap="square" rtlCol="0">
            <a:spAutoFit/>
          </a:bodyPr>
          <a:lstStyle/>
          <a:p>
            <a:pPr algn="just">
              <a:lnSpc>
                <a:spcPct val="150000"/>
              </a:lnSpc>
            </a:pPr>
            <a:r>
              <a:rPr lang="en-US" sz="2000" b="1" dirty="0" smtClean="0"/>
              <a:t>File System Algorithms</a:t>
            </a:r>
          </a:p>
          <a:p>
            <a:pPr marL="285750" indent="-285750" algn="just">
              <a:lnSpc>
                <a:spcPct val="150000"/>
              </a:lnSpc>
              <a:buFont typeface="Wingdings" panose="05000000000000000000" pitchFamily="2" charset="2"/>
              <a:buChar char="q"/>
            </a:pPr>
            <a:r>
              <a:rPr lang="en-US" sz="2000" b="1" dirty="0" smtClean="0"/>
              <a:t>iget</a:t>
            </a:r>
            <a:r>
              <a:rPr lang="en-US" sz="2000" dirty="0" smtClean="0"/>
              <a:t>-returns a previously identified inode</a:t>
            </a:r>
          </a:p>
          <a:p>
            <a:pPr marL="285750" indent="-285750" algn="just">
              <a:lnSpc>
                <a:spcPct val="150000"/>
              </a:lnSpc>
              <a:buFont typeface="Wingdings" panose="05000000000000000000" pitchFamily="2" charset="2"/>
              <a:buChar char="q"/>
            </a:pPr>
            <a:r>
              <a:rPr lang="en-US" sz="2000" b="1" dirty="0" smtClean="0"/>
              <a:t>iput</a:t>
            </a:r>
            <a:r>
              <a:rPr lang="en-US" sz="2000" dirty="0" smtClean="0"/>
              <a:t>- release the inode</a:t>
            </a:r>
          </a:p>
          <a:p>
            <a:pPr marL="285750" indent="-285750" algn="just">
              <a:lnSpc>
                <a:spcPct val="150000"/>
              </a:lnSpc>
              <a:buFont typeface="Wingdings" panose="05000000000000000000" pitchFamily="2" charset="2"/>
              <a:buChar char="q"/>
            </a:pPr>
            <a:r>
              <a:rPr lang="en-US" sz="2000" b="1" dirty="0"/>
              <a:t>b</a:t>
            </a:r>
            <a:r>
              <a:rPr lang="en-US" sz="2000" b="1" dirty="0" smtClean="0"/>
              <a:t>map</a:t>
            </a:r>
            <a:r>
              <a:rPr lang="en-US" sz="2000" dirty="0" smtClean="0"/>
              <a:t> -sets kernel parameters for accessing a file</a:t>
            </a:r>
          </a:p>
          <a:p>
            <a:pPr marL="285750" indent="-285750" algn="just">
              <a:lnSpc>
                <a:spcPct val="150000"/>
              </a:lnSpc>
              <a:buFont typeface="Wingdings" panose="05000000000000000000" pitchFamily="2" charset="2"/>
              <a:buChar char="q"/>
            </a:pPr>
            <a:r>
              <a:rPr lang="en-US" sz="2000" b="1" dirty="0"/>
              <a:t>n</a:t>
            </a:r>
            <a:r>
              <a:rPr lang="en-US" sz="2000" b="1" dirty="0" smtClean="0"/>
              <a:t>amei </a:t>
            </a:r>
            <a:r>
              <a:rPr lang="en-US" sz="2000" dirty="0" smtClean="0"/>
              <a:t>-converts a user level path  name to inode using </a:t>
            </a:r>
            <a:r>
              <a:rPr lang="en-US" sz="2000" b="1" dirty="0" smtClean="0"/>
              <a:t>iget, iput </a:t>
            </a:r>
            <a:r>
              <a:rPr lang="en-US" sz="2000" dirty="0" smtClean="0"/>
              <a:t>and</a:t>
            </a:r>
            <a:r>
              <a:rPr lang="en-US" sz="2000" b="1" dirty="0" smtClean="0"/>
              <a:t> bmap </a:t>
            </a:r>
          </a:p>
          <a:p>
            <a:pPr marL="285750" indent="-285750" algn="just">
              <a:lnSpc>
                <a:spcPct val="150000"/>
              </a:lnSpc>
              <a:buFont typeface="Wingdings" panose="05000000000000000000" pitchFamily="2" charset="2"/>
              <a:buChar char="q"/>
            </a:pPr>
            <a:r>
              <a:rPr lang="en-US" sz="2000" b="1" dirty="0"/>
              <a:t>a</a:t>
            </a:r>
            <a:r>
              <a:rPr lang="en-US" sz="2000" b="1" dirty="0" smtClean="0"/>
              <a:t>lloc</a:t>
            </a:r>
            <a:r>
              <a:rPr lang="en-US" sz="2000" dirty="0" smtClean="0"/>
              <a:t> and </a:t>
            </a:r>
            <a:r>
              <a:rPr lang="en-US" sz="2000" b="1" dirty="0" smtClean="0"/>
              <a:t>free</a:t>
            </a:r>
            <a:r>
              <a:rPr lang="en-US" sz="2000" dirty="0" smtClean="0"/>
              <a:t> allocates and free disk blocks for files</a:t>
            </a:r>
          </a:p>
          <a:p>
            <a:pPr marL="285750" indent="-285750" algn="just">
              <a:lnSpc>
                <a:spcPct val="150000"/>
              </a:lnSpc>
              <a:buFont typeface="Wingdings" panose="05000000000000000000" pitchFamily="2" charset="2"/>
              <a:buChar char="q"/>
            </a:pPr>
            <a:r>
              <a:rPr lang="en-US" sz="2000" b="1" dirty="0"/>
              <a:t>i</a:t>
            </a:r>
            <a:r>
              <a:rPr lang="en-US" sz="2000" b="1" dirty="0" smtClean="0"/>
              <a:t>alloc</a:t>
            </a:r>
            <a:r>
              <a:rPr lang="en-US" sz="2000" dirty="0" smtClean="0"/>
              <a:t> and </a:t>
            </a:r>
            <a:r>
              <a:rPr lang="en-US" sz="2000" b="1" dirty="0" smtClean="0"/>
              <a:t>ifree </a:t>
            </a:r>
            <a:r>
              <a:rPr lang="en-US" sz="2000" dirty="0" smtClean="0"/>
              <a:t>assign and free inodes for files </a:t>
            </a:r>
          </a:p>
          <a:p>
            <a:pPr marL="285750" indent="-285750">
              <a:buFont typeface="Wingdings" panose="05000000000000000000" pitchFamily="2" charset="2"/>
              <a:buChar char="q"/>
            </a:pPr>
            <a:endParaRPr lang="en-US" sz="2000" dirty="0" smtClean="0"/>
          </a:p>
          <a:p>
            <a:endParaRPr lang="en-US" sz="2000" dirty="0"/>
          </a:p>
        </p:txBody>
      </p:sp>
    </p:spTree>
    <p:extLst>
      <p:ext uri="{BB962C8B-B14F-4D97-AF65-F5344CB8AC3E}">
        <p14:creationId xmlns="" xmlns:p14="http://schemas.microsoft.com/office/powerpoint/2010/main" val="355724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linds(horizont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linds(horizont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blinds(horizontal)">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blinds(horizontal)">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blinds(horizontal)">
                                      <p:cBhvr>
                                        <p:cTn id="42" dur="500"/>
                                        <p:tgtEl>
                                          <p:spTgt spid="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blinds(horizontal)">
                                      <p:cBhvr>
                                        <p:cTn id="4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Inode assignment to a new file</a:t>
            </a:r>
          </a:p>
        </p:txBody>
      </p:sp>
      <p:grpSp>
        <p:nvGrpSpPr>
          <p:cNvPr id="4" name="Group 3"/>
          <p:cNvGrpSpPr/>
          <p:nvPr/>
        </p:nvGrpSpPr>
        <p:grpSpPr>
          <a:xfrm>
            <a:off x="2592925" y="1905002"/>
            <a:ext cx="7696200" cy="4873944"/>
            <a:chOff x="1143000" y="1868488"/>
            <a:chExt cx="7696200" cy="4873944"/>
          </a:xfrm>
        </p:grpSpPr>
        <p:sp>
          <p:nvSpPr>
            <p:cNvPr id="5" name="Line 5"/>
            <p:cNvSpPr>
              <a:spLocks noChangeShapeType="1"/>
            </p:cNvSpPr>
            <p:nvPr/>
          </p:nvSpPr>
          <p:spPr bwMode="auto">
            <a:xfrm>
              <a:off x="1143000" y="2133600"/>
              <a:ext cx="0" cy="426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endParaRPr lang="en-US"/>
            </a:p>
          </p:txBody>
        </p:sp>
        <p:sp>
          <p:nvSpPr>
            <p:cNvPr id="6" name="Text Box 6"/>
            <p:cNvSpPr txBox="1">
              <a:spLocks noChangeArrowheads="1"/>
            </p:cNvSpPr>
            <p:nvPr/>
          </p:nvSpPr>
          <p:spPr bwMode="auto">
            <a:xfrm>
              <a:off x="1371600" y="1868488"/>
              <a:ext cx="6477000" cy="286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latinLnBrk="1">
                <a:spcBef>
                  <a:spcPct val="20000"/>
                </a:spcBef>
                <a:buClr>
                  <a:schemeClr val="folHlink"/>
                </a:buClr>
                <a:buSzPct val="60000"/>
                <a:buFont typeface="Wingdings" panose="05000000000000000000" pitchFamily="2" charset="2"/>
                <a:buChar char="n"/>
                <a:defRPr kumimoji="1" sz="3200">
                  <a:solidFill>
                    <a:schemeClr val="tx1"/>
                  </a:solidFill>
                  <a:latin typeface="굴림" pitchFamily="50" charset="-128"/>
                  <a:ea typeface="굴림" pitchFamily="50" charset="-128"/>
                </a:defRPr>
              </a:lvl1pPr>
              <a:lvl2pPr marL="742950" indent="-285750" latinLnBrk="1">
                <a:spcBef>
                  <a:spcPct val="20000"/>
                </a:spcBef>
                <a:buClr>
                  <a:schemeClr val="hlink"/>
                </a:buClr>
                <a:buSzPct val="55000"/>
                <a:buFont typeface="Wingdings" panose="05000000000000000000" pitchFamily="2" charset="2"/>
                <a:buChar char="n"/>
                <a:defRPr kumimoji="1" sz="2800">
                  <a:solidFill>
                    <a:schemeClr val="tx1"/>
                  </a:solidFill>
                  <a:latin typeface="굴림" pitchFamily="50" charset="-128"/>
                  <a:ea typeface="굴림" pitchFamily="50" charset="-128"/>
                </a:defRPr>
              </a:lvl2pPr>
              <a:lvl3pPr marL="1143000" indent="-228600" latinLnBrk="1">
                <a:spcBef>
                  <a:spcPct val="20000"/>
                </a:spcBef>
                <a:buClr>
                  <a:schemeClr val="folHlink"/>
                </a:buClr>
                <a:buSzPct val="50000"/>
                <a:buFont typeface="Wingdings" panose="05000000000000000000" pitchFamily="2" charset="2"/>
                <a:buChar char="n"/>
                <a:defRPr kumimoji="1" sz="2400">
                  <a:solidFill>
                    <a:schemeClr val="tx1"/>
                  </a:solidFill>
                  <a:latin typeface="굴림" pitchFamily="50" charset="-128"/>
                  <a:ea typeface="굴림" pitchFamily="50" charset="-128"/>
                </a:defRPr>
              </a:lvl3pPr>
              <a:lvl4pPr marL="1600200" indent="-228600" latinLnBrk="1">
                <a:spcBef>
                  <a:spcPct val="20000"/>
                </a:spcBef>
                <a:buClr>
                  <a:schemeClr val="accent2"/>
                </a:buClr>
                <a:buSzPct val="55000"/>
                <a:buFont typeface="Wingdings" panose="05000000000000000000" pitchFamily="2" charset="2"/>
                <a:buChar char="n"/>
                <a:defRPr kumimoji="1" sz="2000">
                  <a:solidFill>
                    <a:schemeClr val="tx1"/>
                  </a:solidFill>
                  <a:latin typeface="굴림" pitchFamily="50" charset="-128"/>
                  <a:ea typeface="굴림" pitchFamily="50" charset="-128"/>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5pPr>
              <a:lvl6pPr marL="25146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6pPr>
              <a:lvl7pPr marL="29718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7pPr>
              <a:lvl8pPr marL="34290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8pPr>
              <a:lvl9pPr marL="38862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9pPr>
            </a:lstStyle>
            <a:p>
              <a:pPr eaLnBrk="1" hangingPunct="1">
                <a:lnSpc>
                  <a:spcPct val="90000"/>
                </a:lnSpc>
                <a:spcBef>
                  <a:spcPct val="50000"/>
                </a:spcBef>
                <a:buFont typeface="Wingdings" panose="05000000000000000000" pitchFamily="2" charset="2"/>
                <a:buNone/>
              </a:pPr>
              <a:r>
                <a:rPr lang="ko-KR" altLang="en-US" sz="1400"/>
                <a:t>  </a:t>
              </a:r>
              <a:r>
                <a:rPr lang="en-US" altLang="ko-KR" sz="1400"/>
                <a:t>Process A                         Process B                        Process C</a:t>
              </a:r>
            </a:p>
          </p:txBody>
        </p:sp>
        <p:sp>
          <p:nvSpPr>
            <p:cNvPr id="7" name="Text Box 7"/>
            <p:cNvSpPr txBox="1">
              <a:spLocks noChangeArrowheads="1"/>
            </p:cNvSpPr>
            <p:nvPr/>
          </p:nvSpPr>
          <p:spPr bwMode="auto">
            <a:xfrm>
              <a:off x="1295400" y="2249488"/>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latinLnBrk="1">
                <a:spcBef>
                  <a:spcPct val="20000"/>
                </a:spcBef>
                <a:buClr>
                  <a:schemeClr val="folHlink"/>
                </a:buClr>
                <a:buSzPct val="60000"/>
                <a:buFont typeface="Wingdings" panose="05000000000000000000" pitchFamily="2" charset="2"/>
                <a:buChar char="n"/>
                <a:defRPr kumimoji="1" sz="3200">
                  <a:solidFill>
                    <a:schemeClr val="tx1"/>
                  </a:solidFill>
                  <a:latin typeface="굴림" pitchFamily="50" charset="-128"/>
                  <a:ea typeface="굴림" pitchFamily="50" charset="-128"/>
                </a:defRPr>
              </a:lvl1pPr>
              <a:lvl2pPr marL="742950" indent="-285750" latinLnBrk="1">
                <a:spcBef>
                  <a:spcPct val="20000"/>
                </a:spcBef>
                <a:buClr>
                  <a:schemeClr val="hlink"/>
                </a:buClr>
                <a:buSzPct val="55000"/>
                <a:buFont typeface="Wingdings" panose="05000000000000000000" pitchFamily="2" charset="2"/>
                <a:buChar char="n"/>
                <a:defRPr kumimoji="1" sz="2800">
                  <a:solidFill>
                    <a:schemeClr val="tx1"/>
                  </a:solidFill>
                  <a:latin typeface="굴림" pitchFamily="50" charset="-128"/>
                  <a:ea typeface="굴림" pitchFamily="50" charset="-128"/>
                </a:defRPr>
              </a:lvl2pPr>
              <a:lvl3pPr marL="1143000" indent="-228600" latinLnBrk="1">
                <a:spcBef>
                  <a:spcPct val="20000"/>
                </a:spcBef>
                <a:buClr>
                  <a:schemeClr val="folHlink"/>
                </a:buClr>
                <a:buSzPct val="50000"/>
                <a:buFont typeface="Wingdings" panose="05000000000000000000" pitchFamily="2" charset="2"/>
                <a:buChar char="n"/>
                <a:defRPr kumimoji="1" sz="2400">
                  <a:solidFill>
                    <a:schemeClr val="tx1"/>
                  </a:solidFill>
                  <a:latin typeface="굴림" pitchFamily="50" charset="-128"/>
                  <a:ea typeface="굴림" pitchFamily="50" charset="-128"/>
                </a:defRPr>
              </a:lvl3pPr>
              <a:lvl4pPr marL="1600200" indent="-228600" latinLnBrk="1">
                <a:spcBef>
                  <a:spcPct val="20000"/>
                </a:spcBef>
                <a:buClr>
                  <a:schemeClr val="accent2"/>
                </a:buClr>
                <a:buSzPct val="55000"/>
                <a:buFont typeface="Wingdings" panose="05000000000000000000" pitchFamily="2" charset="2"/>
                <a:buChar char="n"/>
                <a:defRPr kumimoji="1" sz="2000">
                  <a:solidFill>
                    <a:schemeClr val="tx1"/>
                  </a:solidFill>
                  <a:latin typeface="굴림" pitchFamily="50" charset="-128"/>
                  <a:ea typeface="굴림" pitchFamily="50" charset="-128"/>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5pPr>
              <a:lvl6pPr marL="25146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6pPr>
              <a:lvl7pPr marL="29718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7pPr>
              <a:lvl8pPr marL="34290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8pPr>
              <a:lvl9pPr marL="38862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9pPr>
            </a:lstStyle>
            <a:p>
              <a:pPr eaLnBrk="1" hangingPunct="1">
                <a:lnSpc>
                  <a:spcPct val="90000"/>
                </a:lnSpc>
                <a:spcBef>
                  <a:spcPct val="50000"/>
                </a:spcBef>
                <a:buFont typeface="Wingdings" panose="05000000000000000000" pitchFamily="2" charset="2"/>
                <a:buNone/>
              </a:pPr>
              <a:r>
                <a:rPr lang="en-US" altLang="ko-KR" sz="1400"/>
                <a:t>Assigns inode I from super block</a:t>
              </a:r>
            </a:p>
          </p:txBody>
        </p:sp>
        <p:sp>
          <p:nvSpPr>
            <p:cNvPr id="8" name="Text Box 8"/>
            <p:cNvSpPr txBox="1">
              <a:spLocks noChangeArrowheads="1"/>
            </p:cNvSpPr>
            <p:nvPr/>
          </p:nvSpPr>
          <p:spPr bwMode="auto">
            <a:xfrm>
              <a:off x="1295400" y="2819400"/>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latinLnBrk="1">
                <a:spcBef>
                  <a:spcPct val="20000"/>
                </a:spcBef>
                <a:buClr>
                  <a:schemeClr val="folHlink"/>
                </a:buClr>
                <a:buSzPct val="60000"/>
                <a:buFont typeface="Wingdings" panose="05000000000000000000" pitchFamily="2" charset="2"/>
                <a:buChar char="n"/>
                <a:defRPr kumimoji="1" sz="3200">
                  <a:solidFill>
                    <a:schemeClr val="tx1"/>
                  </a:solidFill>
                  <a:latin typeface="굴림" pitchFamily="50" charset="-128"/>
                  <a:ea typeface="굴림" pitchFamily="50" charset="-128"/>
                </a:defRPr>
              </a:lvl1pPr>
              <a:lvl2pPr marL="742950" indent="-285750" latinLnBrk="1">
                <a:spcBef>
                  <a:spcPct val="20000"/>
                </a:spcBef>
                <a:buClr>
                  <a:schemeClr val="hlink"/>
                </a:buClr>
                <a:buSzPct val="55000"/>
                <a:buFont typeface="Wingdings" panose="05000000000000000000" pitchFamily="2" charset="2"/>
                <a:buChar char="n"/>
                <a:defRPr kumimoji="1" sz="2800">
                  <a:solidFill>
                    <a:schemeClr val="tx1"/>
                  </a:solidFill>
                  <a:latin typeface="굴림" pitchFamily="50" charset="-128"/>
                  <a:ea typeface="굴림" pitchFamily="50" charset="-128"/>
                </a:defRPr>
              </a:lvl2pPr>
              <a:lvl3pPr marL="1143000" indent="-228600" latinLnBrk="1">
                <a:spcBef>
                  <a:spcPct val="20000"/>
                </a:spcBef>
                <a:buClr>
                  <a:schemeClr val="folHlink"/>
                </a:buClr>
                <a:buSzPct val="50000"/>
                <a:buFont typeface="Wingdings" panose="05000000000000000000" pitchFamily="2" charset="2"/>
                <a:buChar char="n"/>
                <a:defRPr kumimoji="1" sz="2400">
                  <a:solidFill>
                    <a:schemeClr val="tx1"/>
                  </a:solidFill>
                  <a:latin typeface="굴림" pitchFamily="50" charset="-128"/>
                  <a:ea typeface="굴림" pitchFamily="50" charset="-128"/>
                </a:defRPr>
              </a:lvl3pPr>
              <a:lvl4pPr marL="1600200" indent="-228600" latinLnBrk="1">
                <a:spcBef>
                  <a:spcPct val="20000"/>
                </a:spcBef>
                <a:buClr>
                  <a:schemeClr val="accent2"/>
                </a:buClr>
                <a:buSzPct val="55000"/>
                <a:buFont typeface="Wingdings" panose="05000000000000000000" pitchFamily="2" charset="2"/>
                <a:buChar char="n"/>
                <a:defRPr kumimoji="1" sz="2000">
                  <a:solidFill>
                    <a:schemeClr val="tx1"/>
                  </a:solidFill>
                  <a:latin typeface="굴림" pitchFamily="50" charset="-128"/>
                  <a:ea typeface="굴림" pitchFamily="50" charset="-128"/>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5pPr>
              <a:lvl6pPr marL="25146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6pPr>
              <a:lvl7pPr marL="29718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7pPr>
              <a:lvl8pPr marL="34290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8pPr>
              <a:lvl9pPr marL="38862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9pPr>
            </a:lstStyle>
            <a:p>
              <a:pPr eaLnBrk="1" hangingPunct="1">
                <a:lnSpc>
                  <a:spcPct val="90000"/>
                </a:lnSpc>
                <a:spcBef>
                  <a:spcPct val="50000"/>
                </a:spcBef>
                <a:buFont typeface="Wingdings" panose="05000000000000000000" pitchFamily="2" charset="2"/>
                <a:buNone/>
              </a:pPr>
              <a:r>
                <a:rPr lang="en-US" altLang="ko-KR" sz="1400"/>
                <a:t>Sleeps while reading inode(a)</a:t>
              </a:r>
            </a:p>
          </p:txBody>
        </p:sp>
        <p:sp>
          <p:nvSpPr>
            <p:cNvPr id="9" name="Text Box 9"/>
            <p:cNvSpPr txBox="1">
              <a:spLocks noChangeArrowheads="1"/>
            </p:cNvSpPr>
            <p:nvPr/>
          </p:nvSpPr>
          <p:spPr bwMode="auto">
            <a:xfrm>
              <a:off x="3352800" y="3124200"/>
              <a:ext cx="2438400" cy="14711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latinLnBrk="1">
                <a:spcBef>
                  <a:spcPct val="20000"/>
                </a:spcBef>
                <a:buClr>
                  <a:schemeClr val="folHlink"/>
                </a:buClr>
                <a:buSzPct val="60000"/>
                <a:buFont typeface="Wingdings" panose="05000000000000000000" pitchFamily="2" charset="2"/>
                <a:buChar char="n"/>
                <a:defRPr kumimoji="1" sz="3200">
                  <a:solidFill>
                    <a:schemeClr val="tx1"/>
                  </a:solidFill>
                  <a:latin typeface="굴림" pitchFamily="50" charset="-128"/>
                  <a:ea typeface="굴림" pitchFamily="50" charset="-128"/>
                </a:defRPr>
              </a:lvl1pPr>
              <a:lvl2pPr marL="742950" indent="-285750" latinLnBrk="1">
                <a:spcBef>
                  <a:spcPct val="20000"/>
                </a:spcBef>
                <a:buClr>
                  <a:schemeClr val="hlink"/>
                </a:buClr>
                <a:buSzPct val="55000"/>
                <a:buFont typeface="Wingdings" panose="05000000000000000000" pitchFamily="2" charset="2"/>
                <a:buChar char="n"/>
                <a:defRPr kumimoji="1" sz="2800">
                  <a:solidFill>
                    <a:schemeClr val="tx1"/>
                  </a:solidFill>
                  <a:latin typeface="굴림" pitchFamily="50" charset="-128"/>
                  <a:ea typeface="굴림" pitchFamily="50" charset="-128"/>
                </a:defRPr>
              </a:lvl2pPr>
              <a:lvl3pPr marL="1143000" indent="-228600" latinLnBrk="1">
                <a:spcBef>
                  <a:spcPct val="20000"/>
                </a:spcBef>
                <a:buClr>
                  <a:schemeClr val="folHlink"/>
                </a:buClr>
                <a:buSzPct val="50000"/>
                <a:buFont typeface="Wingdings" panose="05000000000000000000" pitchFamily="2" charset="2"/>
                <a:buChar char="n"/>
                <a:defRPr kumimoji="1" sz="2400">
                  <a:solidFill>
                    <a:schemeClr val="tx1"/>
                  </a:solidFill>
                  <a:latin typeface="굴림" pitchFamily="50" charset="-128"/>
                  <a:ea typeface="굴림" pitchFamily="50" charset="-128"/>
                </a:defRPr>
              </a:lvl3pPr>
              <a:lvl4pPr marL="1600200" indent="-228600" latinLnBrk="1">
                <a:spcBef>
                  <a:spcPct val="20000"/>
                </a:spcBef>
                <a:buClr>
                  <a:schemeClr val="accent2"/>
                </a:buClr>
                <a:buSzPct val="55000"/>
                <a:buFont typeface="Wingdings" panose="05000000000000000000" pitchFamily="2" charset="2"/>
                <a:buChar char="n"/>
                <a:defRPr kumimoji="1" sz="2000">
                  <a:solidFill>
                    <a:schemeClr val="tx1"/>
                  </a:solidFill>
                  <a:latin typeface="굴림" pitchFamily="50" charset="-128"/>
                  <a:ea typeface="굴림" pitchFamily="50" charset="-128"/>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5pPr>
              <a:lvl6pPr marL="25146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6pPr>
              <a:lvl7pPr marL="29718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7pPr>
              <a:lvl8pPr marL="34290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8pPr>
              <a:lvl9pPr marL="38862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9pPr>
            </a:lstStyle>
            <a:p>
              <a:pPr eaLnBrk="1" hangingPunct="1">
                <a:lnSpc>
                  <a:spcPct val="90000"/>
                </a:lnSpc>
                <a:spcBef>
                  <a:spcPct val="50000"/>
                </a:spcBef>
                <a:buFont typeface="Wingdings" panose="05000000000000000000" pitchFamily="2" charset="2"/>
                <a:buNone/>
              </a:pPr>
              <a:r>
                <a:rPr lang="en-US" altLang="ko-KR" sz="1400"/>
                <a:t>Tries to assign inode from super block</a:t>
              </a:r>
            </a:p>
            <a:p>
              <a:pPr eaLnBrk="1" hangingPunct="1">
                <a:lnSpc>
                  <a:spcPct val="90000"/>
                </a:lnSpc>
                <a:spcBef>
                  <a:spcPct val="50000"/>
                </a:spcBef>
                <a:buFont typeface="Wingdings" panose="05000000000000000000" pitchFamily="2" charset="2"/>
                <a:buNone/>
              </a:pPr>
              <a:r>
                <a:rPr lang="en-US" altLang="ko-KR" sz="1400"/>
                <a:t>Super block empty(b)</a:t>
              </a:r>
            </a:p>
            <a:p>
              <a:pPr eaLnBrk="1" hangingPunct="1">
                <a:lnSpc>
                  <a:spcPct val="90000"/>
                </a:lnSpc>
                <a:spcBef>
                  <a:spcPct val="50000"/>
                </a:spcBef>
                <a:buFont typeface="Wingdings" panose="05000000000000000000" pitchFamily="2" charset="2"/>
                <a:buNone/>
              </a:pPr>
              <a:r>
                <a:rPr lang="en-US" altLang="ko-KR" sz="1400"/>
                <a:t>Search for free inodes on disk, puts inode I in super block (c)</a:t>
              </a:r>
            </a:p>
          </p:txBody>
        </p:sp>
        <p:sp>
          <p:nvSpPr>
            <p:cNvPr id="10" name="Text Box 10"/>
            <p:cNvSpPr txBox="1">
              <a:spLocks noChangeArrowheads="1"/>
            </p:cNvSpPr>
            <p:nvPr/>
          </p:nvSpPr>
          <p:spPr bwMode="auto">
            <a:xfrm>
              <a:off x="3505200" y="5029200"/>
              <a:ext cx="2133600" cy="480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latinLnBrk="1">
                <a:spcBef>
                  <a:spcPct val="20000"/>
                </a:spcBef>
                <a:buClr>
                  <a:schemeClr val="folHlink"/>
                </a:buClr>
                <a:buSzPct val="60000"/>
                <a:buFont typeface="Wingdings" panose="05000000000000000000" pitchFamily="2" charset="2"/>
                <a:buChar char="n"/>
                <a:defRPr kumimoji="1" sz="3200">
                  <a:solidFill>
                    <a:schemeClr val="tx1"/>
                  </a:solidFill>
                  <a:latin typeface="굴림" pitchFamily="50" charset="-128"/>
                  <a:ea typeface="굴림" pitchFamily="50" charset="-128"/>
                </a:defRPr>
              </a:lvl1pPr>
              <a:lvl2pPr marL="742950" indent="-285750" latinLnBrk="1">
                <a:spcBef>
                  <a:spcPct val="20000"/>
                </a:spcBef>
                <a:buClr>
                  <a:schemeClr val="hlink"/>
                </a:buClr>
                <a:buSzPct val="55000"/>
                <a:buFont typeface="Wingdings" panose="05000000000000000000" pitchFamily="2" charset="2"/>
                <a:buChar char="n"/>
                <a:defRPr kumimoji="1" sz="2800">
                  <a:solidFill>
                    <a:schemeClr val="tx1"/>
                  </a:solidFill>
                  <a:latin typeface="굴림" pitchFamily="50" charset="-128"/>
                  <a:ea typeface="굴림" pitchFamily="50" charset="-128"/>
                </a:defRPr>
              </a:lvl2pPr>
              <a:lvl3pPr marL="1143000" indent="-228600" latinLnBrk="1">
                <a:spcBef>
                  <a:spcPct val="20000"/>
                </a:spcBef>
                <a:buClr>
                  <a:schemeClr val="folHlink"/>
                </a:buClr>
                <a:buSzPct val="50000"/>
                <a:buFont typeface="Wingdings" panose="05000000000000000000" pitchFamily="2" charset="2"/>
                <a:buChar char="n"/>
                <a:defRPr kumimoji="1" sz="2400">
                  <a:solidFill>
                    <a:schemeClr val="tx1"/>
                  </a:solidFill>
                  <a:latin typeface="굴림" pitchFamily="50" charset="-128"/>
                  <a:ea typeface="굴림" pitchFamily="50" charset="-128"/>
                </a:defRPr>
              </a:lvl3pPr>
              <a:lvl4pPr marL="1600200" indent="-228600" latinLnBrk="1">
                <a:spcBef>
                  <a:spcPct val="20000"/>
                </a:spcBef>
                <a:buClr>
                  <a:schemeClr val="accent2"/>
                </a:buClr>
                <a:buSzPct val="55000"/>
                <a:buFont typeface="Wingdings" panose="05000000000000000000" pitchFamily="2" charset="2"/>
                <a:buChar char="n"/>
                <a:defRPr kumimoji="1" sz="2000">
                  <a:solidFill>
                    <a:schemeClr val="tx1"/>
                  </a:solidFill>
                  <a:latin typeface="굴림" pitchFamily="50" charset="-128"/>
                  <a:ea typeface="굴림" pitchFamily="50" charset="-128"/>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5pPr>
              <a:lvl6pPr marL="25146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6pPr>
              <a:lvl7pPr marL="29718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7pPr>
              <a:lvl8pPr marL="34290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8pPr>
              <a:lvl9pPr marL="38862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9pPr>
            </a:lstStyle>
            <a:p>
              <a:pPr eaLnBrk="1" hangingPunct="1">
                <a:lnSpc>
                  <a:spcPct val="90000"/>
                </a:lnSpc>
                <a:spcBef>
                  <a:spcPct val="50000"/>
                </a:spcBef>
                <a:buFont typeface="Wingdings" panose="05000000000000000000" pitchFamily="2" charset="2"/>
                <a:buNone/>
              </a:pPr>
              <a:r>
                <a:rPr lang="en-US" altLang="ko-KR" sz="1400"/>
                <a:t>Completes search, assigns another inode(d)</a:t>
              </a:r>
            </a:p>
          </p:txBody>
        </p:sp>
        <p:sp>
          <p:nvSpPr>
            <p:cNvPr id="11" name="Text Box 11"/>
            <p:cNvSpPr txBox="1">
              <a:spLocks noChangeArrowheads="1"/>
            </p:cNvSpPr>
            <p:nvPr/>
          </p:nvSpPr>
          <p:spPr bwMode="auto">
            <a:xfrm>
              <a:off x="5867400" y="5410200"/>
              <a:ext cx="2286000" cy="10833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latinLnBrk="1">
                <a:spcBef>
                  <a:spcPct val="20000"/>
                </a:spcBef>
                <a:buClr>
                  <a:schemeClr val="folHlink"/>
                </a:buClr>
                <a:buSzPct val="60000"/>
                <a:buFont typeface="Wingdings" panose="05000000000000000000" pitchFamily="2" charset="2"/>
                <a:buChar char="n"/>
                <a:defRPr kumimoji="1" sz="3200">
                  <a:solidFill>
                    <a:schemeClr val="tx1"/>
                  </a:solidFill>
                  <a:latin typeface="굴림" pitchFamily="50" charset="-128"/>
                  <a:ea typeface="굴림" pitchFamily="50" charset="-128"/>
                </a:defRPr>
              </a:lvl1pPr>
              <a:lvl2pPr marL="742950" indent="-285750" latinLnBrk="1">
                <a:spcBef>
                  <a:spcPct val="20000"/>
                </a:spcBef>
                <a:buClr>
                  <a:schemeClr val="hlink"/>
                </a:buClr>
                <a:buSzPct val="55000"/>
                <a:buFont typeface="Wingdings" panose="05000000000000000000" pitchFamily="2" charset="2"/>
                <a:buChar char="n"/>
                <a:defRPr kumimoji="1" sz="2800">
                  <a:solidFill>
                    <a:schemeClr val="tx1"/>
                  </a:solidFill>
                  <a:latin typeface="굴림" pitchFamily="50" charset="-128"/>
                  <a:ea typeface="굴림" pitchFamily="50" charset="-128"/>
                </a:defRPr>
              </a:lvl2pPr>
              <a:lvl3pPr marL="1143000" indent="-228600" latinLnBrk="1">
                <a:spcBef>
                  <a:spcPct val="20000"/>
                </a:spcBef>
                <a:buClr>
                  <a:schemeClr val="folHlink"/>
                </a:buClr>
                <a:buSzPct val="50000"/>
                <a:buFont typeface="Wingdings" panose="05000000000000000000" pitchFamily="2" charset="2"/>
                <a:buChar char="n"/>
                <a:defRPr kumimoji="1" sz="2400">
                  <a:solidFill>
                    <a:schemeClr val="tx1"/>
                  </a:solidFill>
                  <a:latin typeface="굴림" pitchFamily="50" charset="-128"/>
                  <a:ea typeface="굴림" pitchFamily="50" charset="-128"/>
                </a:defRPr>
              </a:lvl3pPr>
              <a:lvl4pPr marL="1600200" indent="-228600" latinLnBrk="1">
                <a:spcBef>
                  <a:spcPct val="20000"/>
                </a:spcBef>
                <a:buClr>
                  <a:schemeClr val="accent2"/>
                </a:buClr>
                <a:buSzPct val="55000"/>
                <a:buFont typeface="Wingdings" panose="05000000000000000000" pitchFamily="2" charset="2"/>
                <a:buChar char="n"/>
                <a:defRPr kumimoji="1" sz="2000">
                  <a:solidFill>
                    <a:schemeClr val="tx1"/>
                  </a:solidFill>
                  <a:latin typeface="굴림" pitchFamily="50" charset="-128"/>
                  <a:ea typeface="굴림" pitchFamily="50" charset="-128"/>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5pPr>
              <a:lvl6pPr marL="25146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6pPr>
              <a:lvl7pPr marL="29718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7pPr>
              <a:lvl8pPr marL="34290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8pPr>
              <a:lvl9pPr marL="38862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9pPr>
            </a:lstStyle>
            <a:p>
              <a:pPr eaLnBrk="1" hangingPunct="1">
                <a:lnSpc>
                  <a:spcPct val="90000"/>
                </a:lnSpc>
                <a:spcBef>
                  <a:spcPct val="50000"/>
                </a:spcBef>
                <a:buFont typeface="Wingdings" panose="05000000000000000000" pitchFamily="2" charset="2"/>
                <a:buNone/>
              </a:pPr>
              <a:r>
                <a:rPr lang="en-US" altLang="ko-KR" sz="1400"/>
                <a:t>Assigns inode I from super block</a:t>
              </a:r>
            </a:p>
            <a:p>
              <a:pPr eaLnBrk="1" hangingPunct="1">
                <a:lnSpc>
                  <a:spcPct val="90000"/>
                </a:lnSpc>
                <a:spcBef>
                  <a:spcPct val="50000"/>
                </a:spcBef>
                <a:buFont typeface="Wingdings" panose="05000000000000000000" pitchFamily="2" charset="2"/>
                <a:buNone/>
              </a:pPr>
              <a:r>
                <a:rPr lang="en-US" altLang="ko-KR" sz="1400"/>
                <a:t>I is in use!</a:t>
              </a:r>
            </a:p>
            <a:p>
              <a:pPr eaLnBrk="1" hangingPunct="1">
                <a:lnSpc>
                  <a:spcPct val="90000"/>
                </a:lnSpc>
                <a:spcBef>
                  <a:spcPct val="50000"/>
                </a:spcBef>
                <a:buFont typeface="Wingdings" panose="05000000000000000000" pitchFamily="2" charset="2"/>
                <a:buNone/>
              </a:pPr>
              <a:r>
                <a:rPr lang="en-US" altLang="ko-KR" sz="1400"/>
                <a:t>Assign another inode(e)</a:t>
              </a:r>
            </a:p>
          </p:txBody>
        </p:sp>
        <p:sp>
          <p:nvSpPr>
            <p:cNvPr id="12" name="Line 12"/>
            <p:cNvSpPr>
              <a:spLocks noChangeShapeType="1"/>
            </p:cNvSpPr>
            <p:nvPr/>
          </p:nvSpPr>
          <p:spPr bwMode="auto">
            <a:xfrm>
              <a:off x="1143000" y="2133600"/>
              <a:ext cx="6553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 name="Line 13"/>
            <p:cNvSpPr>
              <a:spLocks noChangeShapeType="1"/>
            </p:cNvSpPr>
            <p:nvPr/>
          </p:nvSpPr>
          <p:spPr bwMode="auto">
            <a:xfrm>
              <a:off x="1981200" y="3352800"/>
              <a:ext cx="0" cy="11430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 name="Text Box 14"/>
            <p:cNvSpPr txBox="1">
              <a:spLocks noChangeArrowheads="1"/>
            </p:cNvSpPr>
            <p:nvPr/>
          </p:nvSpPr>
          <p:spPr bwMode="auto">
            <a:xfrm>
              <a:off x="1371600" y="4572000"/>
              <a:ext cx="1752600" cy="5878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latinLnBrk="1">
                <a:spcBef>
                  <a:spcPct val="20000"/>
                </a:spcBef>
                <a:buClr>
                  <a:schemeClr val="folHlink"/>
                </a:buClr>
                <a:buSzPct val="60000"/>
                <a:buFont typeface="Wingdings" panose="05000000000000000000" pitchFamily="2" charset="2"/>
                <a:buChar char="n"/>
                <a:defRPr kumimoji="1" sz="3200">
                  <a:solidFill>
                    <a:schemeClr val="tx1"/>
                  </a:solidFill>
                  <a:latin typeface="굴림" pitchFamily="50" charset="-128"/>
                  <a:ea typeface="굴림" pitchFamily="50" charset="-128"/>
                </a:defRPr>
              </a:lvl1pPr>
              <a:lvl2pPr marL="742950" indent="-285750" latinLnBrk="1">
                <a:spcBef>
                  <a:spcPct val="20000"/>
                </a:spcBef>
                <a:buClr>
                  <a:schemeClr val="hlink"/>
                </a:buClr>
                <a:buSzPct val="55000"/>
                <a:buFont typeface="Wingdings" panose="05000000000000000000" pitchFamily="2" charset="2"/>
                <a:buChar char="n"/>
                <a:defRPr kumimoji="1" sz="2800">
                  <a:solidFill>
                    <a:schemeClr val="tx1"/>
                  </a:solidFill>
                  <a:latin typeface="굴림" pitchFamily="50" charset="-128"/>
                  <a:ea typeface="굴림" pitchFamily="50" charset="-128"/>
                </a:defRPr>
              </a:lvl2pPr>
              <a:lvl3pPr marL="1143000" indent="-228600" latinLnBrk="1">
                <a:spcBef>
                  <a:spcPct val="20000"/>
                </a:spcBef>
                <a:buClr>
                  <a:schemeClr val="folHlink"/>
                </a:buClr>
                <a:buSzPct val="50000"/>
                <a:buFont typeface="Wingdings" panose="05000000000000000000" pitchFamily="2" charset="2"/>
                <a:buChar char="n"/>
                <a:defRPr kumimoji="1" sz="2400">
                  <a:solidFill>
                    <a:schemeClr val="tx1"/>
                  </a:solidFill>
                  <a:latin typeface="굴림" pitchFamily="50" charset="-128"/>
                  <a:ea typeface="굴림" pitchFamily="50" charset="-128"/>
                </a:defRPr>
              </a:lvl3pPr>
              <a:lvl4pPr marL="1600200" indent="-228600" latinLnBrk="1">
                <a:spcBef>
                  <a:spcPct val="20000"/>
                </a:spcBef>
                <a:buClr>
                  <a:schemeClr val="accent2"/>
                </a:buClr>
                <a:buSzPct val="55000"/>
                <a:buFont typeface="Wingdings" panose="05000000000000000000" pitchFamily="2" charset="2"/>
                <a:buChar char="n"/>
                <a:defRPr kumimoji="1" sz="2000">
                  <a:solidFill>
                    <a:schemeClr val="tx1"/>
                  </a:solidFill>
                  <a:latin typeface="굴림" pitchFamily="50" charset="-128"/>
                  <a:ea typeface="굴림" pitchFamily="50" charset="-128"/>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5pPr>
              <a:lvl6pPr marL="25146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6pPr>
              <a:lvl7pPr marL="29718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7pPr>
              <a:lvl8pPr marL="34290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8pPr>
              <a:lvl9pPr marL="38862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9pPr>
            </a:lstStyle>
            <a:p>
              <a:pPr eaLnBrk="1" hangingPunct="1">
                <a:lnSpc>
                  <a:spcPct val="90000"/>
                </a:lnSpc>
                <a:spcBef>
                  <a:spcPct val="50000"/>
                </a:spcBef>
                <a:buFont typeface="Wingdings" panose="05000000000000000000" pitchFamily="2" charset="2"/>
                <a:buNone/>
              </a:pPr>
              <a:r>
                <a:rPr lang="en-US" altLang="ko-KR" sz="1400"/>
                <a:t>Inode I in core</a:t>
              </a:r>
            </a:p>
            <a:p>
              <a:pPr eaLnBrk="1" hangingPunct="1">
                <a:lnSpc>
                  <a:spcPct val="90000"/>
                </a:lnSpc>
                <a:spcBef>
                  <a:spcPct val="50000"/>
                </a:spcBef>
                <a:buFont typeface="Wingdings" panose="05000000000000000000" pitchFamily="2" charset="2"/>
                <a:buNone/>
              </a:pPr>
              <a:r>
                <a:rPr lang="en-US" altLang="ko-KR" sz="1400"/>
                <a:t>Does usual activity</a:t>
              </a:r>
            </a:p>
          </p:txBody>
        </p:sp>
        <p:sp>
          <p:nvSpPr>
            <p:cNvPr id="15" name="Line 15"/>
            <p:cNvSpPr>
              <a:spLocks noChangeShapeType="1"/>
            </p:cNvSpPr>
            <p:nvPr/>
          </p:nvSpPr>
          <p:spPr bwMode="auto">
            <a:xfrm>
              <a:off x="1981200" y="5181600"/>
              <a:ext cx="0" cy="9144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 name="Line 16"/>
            <p:cNvSpPr>
              <a:spLocks noChangeShapeType="1"/>
            </p:cNvSpPr>
            <p:nvPr/>
          </p:nvSpPr>
          <p:spPr bwMode="auto">
            <a:xfrm>
              <a:off x="4267200" y="4648200"/>
              <a:ext cx="0" cy="3048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 name="Line 17"/>
            <p:cNvSpPr>
              <a:spLocks noChangeShapeType="1"/>
            </p:cNvSpPr>
            <p:nvPr/>
          </p:nvSpPr>
          <p:spPr bwMode="auto">
            <a:xfrm>
              <a:off x="4267200" y="2286000"/>
              <a:ext cx="0" cy="7620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 name="Line 18"/>
            <p:cNvSpPr>
              <a:spLocks noChangeShapeType="1"/>
            </p:cNvSpPr>
            <p:nvPr/>
          </p:nvSpPr>
          <p:spPr bwMode="auto">
            <a:xfrm>
              <a:off x="4267200" y="5791200"/>
              <a:ext cx="0" cy="3048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 name="Line 19"/>
            <p:cNvSpPr>
              <a:spLocks noChangeShapeType="1"/>
            </p:cNvSpPr>
            <p:nvPr/>
          </p:nvSpPr>
          <p:spPr bwMode="auto">
            <a:xfrm>
              <a:off x="6553200" y="2209800"/>
              <a:ext cx="0" cy="32004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 name="Text Box 20"/>
            <p:cNvSpPr txBox="1">
              <a:spLocks noChangeArrowheads="1"/>
            </p:cNvSpPr>
            <p:nvPr/>
          </p:nvSpPr>
          <p:spPr bwMode="auto">
            <a:xfrm>
              <a:off x="1752600" y="6400800"/>
              <a:ext cx="4191000" cy="341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latinLnBrk="1">
                <a:spcBef>
                  <a:spcPct val="20000"/>
                </a:spcBef>
                <a:buClr>
                  <a:schemeClr val="folHlink"/>
                </a:buClr>
                <a:buSzPct val="60000"/>
                <a:buFont typeface="Wingdings" panose="05000000000000000000" pitchFamily="2" charset="2"/>
                <a:buChar char="n"/>
                <a:defRPr kumimoji="1" sz="3200">
                  <a:solidFill>
                    <a:schemeClr val="tx1"/>
                  </a:solidFill>
                  <a:latin typeface="굴림" pitchFamily="50" charset="-128"/>
                  <a:ea typeface="굴림" pitchFamily="50" charset="-128"/>
                </a:defRPr>
              </a:lvl1pPr>
              <a:lvl2pPr marL="742950" indent="-285750" latinLnBrk="1">
                <a:spcBef>
                  <a:spcPct val="20000"/>
                </a:spcBef>
                <a:buClr>
                  <a:schemeClr val="hlink"/>
                </a:buClr>
                <a:buSzPct val="55000"/>
                <a:buFont typeface="Wingdings" panose="05000000000000000000" pitchFamily="2" charset="2"/>
                <a:buChar char="n"/>
                <a:defRPr kumimoji="1" sz="2800">
                  <a:solidFill>
                    <a:schemeClr val="tx1"/>
                  </a:solidFill>
                  <a:latin typeface="굴림" pitchFamily="50" charset="-128"/>
                  <a:ea typeface="굴림" pitchFamily="50" charset="-128"/>
                </a:defRPr>
              </a:lvl2pPr>
              <a:lvl3pPr marL="1143000" indent="-228600" latinLnBrk="1">
                <a:spcBef>
                  <a:spcPct val="20000"/>
                </a:spcBef>
                <a:buClr>
                  <a:schemeClr val="folHlink"/>
                </a:buClr>
                <a:buSzPct val="50000"/>
                <a:buFont typeface="Wingdings" panose="05000000000000000000" pitchFamily="2" charset="2"/>
                <a:buChar char="n"/>
                <a:defRPr kumimoji="1" sz="2400">
                  <a:solidFill>
                    <a:schemeClr val="tx1"/>
                  </a:solidFill>
                  <a:latin typeface="굴림" pitchFamily="50" charset="-128"/>
                  <a:ea typeface="굴림" pitchFamily="50" charset="-128"/>
                </a:defRPr>
              </a:lvl3pPr>
              <a:lvl4pPr marL="1600200" indent="-228600" latinLnBrk="1">
                <a:spcBef>
                  <a:spcPct val="20000"/>
                </a:spcBef>
                <a:buClr>
                  <a:schemeClr val="accent2"/>
                </a:buClr>
                <a:buSzPct val="55000"/>
                <a:buFont typeface="Wingdings" panose="05000000000000000000" pitchFamily="2" charset="2"/>
                <a:buChar char="n"/>
                <a:defRPr kumimoji="1" sz="2000">
                  <a:solidFill>
                    <a:schemeClr val="tx1"/>
                  </a:solidFill>
                  <a:latin typeface="굴림" pitchFamily="50" charset="-128"/>
                  <a:ea typeface="굴림" pitchFamily="50" charset="-128"/>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5pPr>
              <a:lvl6pPr marL="25146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6pPr>
              <a:lvl7pPr marL="29718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7pPr>
              <a:lvl8pPr marL="34290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8pPr>
              <a:lvl9pPr marL="38862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9pPr>
            </a:lstStyle>
            <a:p>
              <a:pPr eaLnBrk="1" hangingPunct="1">
                <a:lnSpc>
                  <a:spcPct val="90000"/>
                </a:lnSpc>
                <a:spcBef>
                  <a:spcPct val="50000"/>
                </a:spcBef>
                <a:buFont typeface="Wingdings" panose="05000000000000000000" pitchFamily="2" charset="2"/>
                <a:buNone/>
              </a:pPr>
              <a:r>
                <a:rPr lang="en-US" altLang="ko-KR" sz="1800" b="1">
                  <a:solidFill>
                    <a:srgbClr val="FF0000"/>
                  </a:solidFill>
                </a:rPr>
                <a:t>Race Condition in Assigning Inodes</a:t>
              </a:r>
            </a:p>
          </p:txBody>
        </p:sp>
        <p:sp>
          <p:nvSpPr>
            <p:cNvPr id="21" name="Text Box 21"/>
            <p:cNvSpPr txBox="1">
              <a:spLocks noChangeArrowheads="1"/>
            </p:cNvSpPr>
            <p:nvPr/>
          </p:nvSpPr>
          <p:spPr bwMode="auto">
            <a:xfrm>
              <a:off x="7620000" y="3276600"/>
              <a:ext cx="1219200" cy="729430"/>
            </a:xfrm>
            <a:prstGeom prst="rect">
              <a:avLst/>
            </a:prstGeom>
            <a:solidFill>
              <a:srgbClr val="A53010"/>
            </a:solidFill>
            <a:ln w="9525">
              <a:solidFill>
                <a:schemeClr val="tx1"/>
              </a:solidFill>
              <a:miter lim="800000"/>
              <a:headEnd/>
              <a:tailEnd/>
            </a:ln>
          </p:spPr>
          <p:txBody>
            <a:bodyPr>
              <a:spAutoFit/>
            </a:bodyPr>
            <a:lstStyle>
              <a:lvl1pPr latinLnBrk="1">
                <a:spcBef>
                  <a:spcPct val="20000"/>
                </a:spcBef>
                <a:buClr>
                  <a:schemeClr val="folHlink"/>
                </a:buClr>
                <a:buSzPct val="60000"/>
                <a:buFont typeface="Wingdings" panose="05000000000000000000" pitchFamily="2" charset="2"/>
                <a:buChar char="n"/>
                <a:defRPr kumimoji="1" sz="3200">
                  <a:solidFill>
                    <a:schemeClr val="tx1"/>
                  </a:solidFill>
                  <a:latin typeface="굴림" pitchFamily="50" charset="-128"/>
                  <a:ea typeface="굴림" pitchFamily="50" charset="-128"/>
                </a:defRPr>
              </a:lvl1pPr>
              <a:lvl2pPr marL="742950" indent="-285750" latinLnBrk="1">
                <a:spcBef>
                  <a:spcPct val="20000"/>
                </a:spcBef>
                <a:buClr>
                  <a:schemeClr val="hlink"/>
                </a:buClr>
                <a:buSzPct val="55000"/>
                <a:buFont typeface="Wingdings" panose="05000000000000000000" pitchFamily="2" charset="2"/>
                <a:buChar char="n"/>
                <a:defRPr kumimoji="1" sz="2800">
                  <a:solidFill>
                    <a:schemeClr val="tx1"/>
                  </a:solidFill>
                  <a:latin typeface="굴림" pitchFamily="50" charset="-128"/>
                  <a:ea typeface="굴림" pitchFamily="50" charset="-128"/>
                </a:defRPr>
              </a:lvl2pPr>
              <a:lvl3pPr marL="1143000" indent="-228600" latinLnBrk="1">
                <a:spcBef>
                  <a:spcPct val="20000"/>
                </a:spcBef>
                <a:buClr>
                  <a:schemeClr val="folHlink"/>
                </a:buClr>
                <a:buSzPct val="50000"/>
                <a:buFont typeface="Wingdings" panose="05000000000000000000" pitchFamily="2" charset="2"/>
                <a:buChar char="n"/>
                <a:defRPr kumimoji="1" sz="2400">
                  <a:solidFill>
                    <a:schemeClr val="tx1"/>
                  </a:solidFill>
                  <a:latin typeface="굴림" pitchFamily="50" charset="-128"/>
                  <a:ea typeface="굴림" pitchFamily="50" charset="-128"/>
                </a:defRPr>
              </a:lvl3pPr>
              <a:lvl4pPr marL="1600200" indent="-228600" latinLnBrk="1">
                <a:spcBef>
                  <a:spcPct val="20000"/>
                </a:spcBef>
                <a:buClr>
                  <a:schemeClr val="accent2"/>
                </a:buClr>
                <a:buSzPct val="55000"/>
                <a:buFont typeface="Wingdings" panose="05000000000000000000" pitchFamily="2" charset="2"/>
                <a:buChar char="n"/>
                <a:defRPr kumimoji="1" sz="2000">
                  <a:solidFill>
                    <a:schemeClr val="tx1"/>
                  </a:solidFill>
                  <a:latin typeface="굴림" pitchFamily="50" charset="-128"/>
                  <a:ea typeface="굴림" pitchFamily="50" charset="-128"/>
                </a:defRPr>
              </a:lvl4pPr>
              <a:lvl5pPr marL="2057400" indent="-228600" latinLnBrk="1">
                <a:spcBef>
                  <a:spcPct val="20000"/>
                </a:spcBef>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5pPr>
              <a:lvl6pPr marL="25146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6pPr>
              <a:lvl7pPr marL="29718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7pPr>
              <a:lvl8pPr marL="34290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8pPr>
              <a:lvl9pPr marL="3886200" indent="-228600" eaLnBrk="0" fontAlgn="base" latinLnBrk="1"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굴림" pitchFamily="50" charset="-128"/>
                  <a:ea typeface="굴림" pitchFamily="50" charset="-128"/>
                </a:defRPr>
              </a:lvl9pPr>
            </a:lstStyle>
            <a:p>
              <a:pPr eaLnBrk="1" hangingPunct="1">
                <a:lnSpc>
                  <a:spcPct val="90000"/>
                </a:lnSpc>
                <a:spcBef>
                  <a:spcPct val="50000"/>
                </a:spcBef>
                <a:buFont typeface="Wingdings" panose="05000000000000000000" pitchFamily="2" charset="2"/>
                <a:buNone/>
              </a:pPr>
              <a:r>
                <a:rPr lang="en-US" altLang="ko-KR" sz="1800" dirty="0">
                  <a:solidFill>
                    <a:schemeClr val="bg1"/>
                  </a:solidFill>
                </a:rPr>
                <a:t>use</a:t>
              </a:r>
            </a:p>
            <a:p>
              <a:pPr eaLnBrk="1" hangingPunct="1">
                <a:lnSpc>
                  <a:spcPct val="90000"/>
                </a:lnSpc>
                <a:spcBef>
                  <a:spcPct val="50000"/>
                </a:spcBef>
                <a:buFont typeface="Wingdings" panose="05000000000000000000" pitchFamily="2" charset="2"/>
                <a:buNone/>
              </a:pPr>
              <a:r>
                <a:rPr lang="en-US" altLang="ko-KR" sz="1800" dirty="0">
                  <a:solidFill>
                    <a:schemeClr val="bg1"/>
                  </a:solidFill>
                </a:rPr>
                <a:t> the </a:t>
              </a:r>
              <a:r>
                <a:rPr lang="en-US" altLang="ko-KR" sz="1800" b="1" dirty="0">
                  <a:solidFill>
                    <a:schemeClr val="bg1"/>
                  </a:solidFill>
                </a:rPr>
                <a:t>lock</a:t>
              </a:r>
            </a:p>
          </p:txBody>
        </p:sp>
      </p:grpSp>
    </p:spTree>
    <p:extLst>
      <p:ext uri="{BB962C8B-B14F-4D97-AF65-F5344CB8AC3E}">
        <p14:creationId xmlns="" xmlns:p14="http://schemas.microsoft.com/office/powerpoint/2010/main" val="949143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9594" y="3"/>
            <a:ext cx="7416209" cy="4348263"/>
          </a:xfrm>
          <a:prstGeom prst="rect">
            <a:avLst/>
          </a:prstGeom>
        </p:spPr>
      </p:pic>
      <p:pic>
        <p:nvPicPr>
          <p:cNvPr id="5" name="Picture 4"/>
          <p:cNvPicPr>
            <a:picLocks noChangeAspect="1"/>
          </p:cNvPicPr>
          <p:nvPr/>
        </p:nvPicPr>
        <p:blipFill>
          <a:blip r:embed="rId3" cstate="print"/>
          <a:stretch>
            <a:fillRect/>
          </a:stretch>
        </p:blipFill>
        <p:spPr>
          <a:xfrm>
            <a:off x="4714792" y="3317131"/>
            <a:ext cx="7428141" cy="3278222"/>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8774349" y="973804"/>
            <a:ext cx="2441643" cy="1754326"/>
          </a:xfrm>
          <a:prstGeom prst="rect">
            <a:avLst/>
          </a:prstGeom>
          <a:solidFill>
            <a:schemeClr val="accent1"/>
          </a:solidFill>
        </p:spPr>
        <p:txBody>
          <a:bodyPr wrap="square" rtlCol="0">
            <a:spAutoFit/>
          </a:bodyPr>
          <a:lstStyle/>
          <a:p>
            <a:r>
              <a:rPr lang="en-US" sz="3600" b="1" dirty="0">
                <a:solidFill>
                  <a:schemeClr val="bg1"/>
                </a:solidFill>
              </a:rPr>
              <a:t>i</a:t>
            </a:r>
            <a:r>
              <a:rPr lang="en-US" sz="3600" b="1" dirty="0" smtClean="0">
                <a:solidFill>
                  <a:schemeClr val="bg1"/>
                </a:solidFill>
              </a:rPr>
              <a:t>free algorithm</a:t>
            </a:r>
            <a:endParaRPr lang="en-US" sz="3600" b="1" dirty="0">
              <a:solidFill>
                <a:schemeClr val="bg1"/>
              </a:solidFill>
            </a:endParaRPr>
          </a:p>
        </p:txBody>
      </p:sp>
    </p:spTree>
    <p:extLst>
      <p:ext uri="{BB962C8B-B14F-4D97-AF65-F5344CB8AC3E}">
        <p14:creationId xmlns="" xmlns:p14="http://schemas.microsoft.com/office/powerpoint/2010/main" val="4008843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Allocation of disk blocks</a:t>
            </a:r>
          </a:p>
        </p:txBody>
      </p:sp>
      <p:sp>
        <p:nvSpPr>
          <p:cNvPr id="3" name="Content Placeholder 2"/>
          <p:cNvSpPr>
            <a:spLocks noGrp="1"/>
          </p:cNvSpPr>
          <p:nvPr>
            <p:ph sz="quarter" idx="1"/>
          </p:nvPr>
        </p:nvSpPr>
        <p:spPr>
          <a:xfrm>
            <a:off x="5233482" y="1313234"/>
            <a:ext cx="6958519" cy="5543098"/>
          </a:xfrm>
        </p:spPr>
        <p:txBody>
          <a:bodyPr>
            <a:normAutofit fontScale="77500" lnSpcReduction="20000"/>
          </a:bodyPr>
          <a:lstStyle/>
          <a:p>
            <a:r>
              <a:rPr lang="en-US" dirty="0" smtClean="0"/>
              <a:t>When a process writes data to a file, the kernel must allocate disk from the file system for direct data blocks and sometimes for indirect blocks.</a:t>
            </a:r>
          </a:p>
          <a:p>
            <a:r>
              <a:rPr lang="en-US" dirty="0" smtClean="0"/>
              <a:t>The file system </a:t>
            </a:r>
            <a:r>
              <a:rPr lang="en-US" b="1" dirty="0" smtClean="0"/>
              <a:t>super block </a:t>
            </a:r>
            <a:r>
              <a:rPr lang="en-US" dirty="0" smtClean="0"/>
              <a:t>contains an </a:t>
            </a:r>
            <a:r>
              <a:rPr lang="en-US" b="1" dirty="0" smtClean="0"/>
              <a:t>array </a:t>
            </a:r>
            <a:r>
              <a:rPr lang="en-US" dirty="0" smtClean="0"/>
              <a:t>that is used </a:t>
            </a:r>
            <a:r>
              <a:rPr lang="en-US" b="1" dirty="0" smtClean="0"/>
              <a:t>to cache the number of free disk blocks</a:t>
            </a:r>
            <a:r>
              <a:rPr lang="en-US" dirty="0" smtClean="0"/>
              <a:t> in the file system.</a:t>
            </a:r>
          </a:p>
          <a:p>
            <a:r>
              <a:rPr lang="en-US" dirty="0" smtClean="0"/>
              <a:t>The utility program </a:t>
            </a:r>
            <a:r>
              <a:rPr lang="en-US" b="1" dirty="0" smtClean="0"/>
              <a:t>mkfs</a:t>
            </a:r>
            <a:r>
              <a:rPr lang="en-US" dirty="0" smtClean="0"/>
              <a:t> organizes the data blocks of file system in a </a:t>
            </a:r>
            <a:r>
              <a:rPr lang="en-US" b="1" dirty="0" smtClean="0"/>
              <a:t>linked list</a:t>
            </a:r>
            <a:r>
              <a:rPr lang="en-US" dirty="0" smtClean="0"/>
              <a:t>.</a:t>
            </a:r>
          </a:p>
          <a:p>
            <a:r>
              <a:rPr lang="en-US" dirty="0" smtClean="0"/>
              <a:t>Each </a:t>
            </a:r>
            <a:r>
              <a:rPr lang="en-US" b="1" dirty="0" smtClean="0"/>
              <a:t>link</a:t>
            </a:r>
            <a:r>
              <a:rPr lang="en-US" dirty="0" smtClean="0"/>
              <a:t> in the  </a:t>
            </a:r>
            <a:r>
              <a:rPr lang="en-US" b="1" dirty="0" smtClean="0"/>
              <a:t>list</a:t>
            </a:r>
            <a:r>
              <a:rPr lang="en-US" dirty="0" smtClean="0"/>
              <a:t> contains the </a:t>
            </a:r>
            <a:r>
              <a:rPr lang="en-US" b="1" dirty="0" smtClean="0"/>
              <a:t>array of free disk block numbers</a:t>
            </a:r>
            <a:r>
              <a:rPr lang="en-US" dirty="0" smtClean="0"/>
              <a:t>, and </a:t>
            </a:r>
            <a:r>
              <a:rPr lang="en-US" b="1" dirty="0" smtClean="0"/>
              <a:t>one array entry </a:t>
            </a:r>
            <a:r>
              <a:rPr lang="en-US" dirty="0" smtClean="0"/>
              <a:t>is the number of </a:t>
            </a:r>
            <a:r>
              <a:rPr lang="en-US" b="1" dirty="0" smtClean="0"/>
              <a:t>next block of the linked list</a:t>
            </a:r>
          </a:p>
          <a:p>
            <a:r>
              <a:rPr lang="en-US" dirty="0" smtClean="0"/>
              <a:t>Kernel allocates the </a:t>
            </a:r>
            <a:r>
              <a:rPr lang="en-US" b="1" dirty="0" smtClean="0"/>
              <a:t>next available block </a:t>
            </a:r>
            <a:r>
              <a:rPr lang="en-US" dirty="0" smtClean="0"/>
              <a:t>in the </a:t>
            </a:r>
            <a:r>
              <a:rPr lang="en-US" b="1" dirty="0" smtClean="0"/>
              <a:t>super block list </a:t>
            </a:r>
            <a:endParaRPr lang="en-US" dirty="0" smtClean="0"/>
          </a:p>
          <a:p>
            <a:r>
              <a:rPr lang="en-US" dirty="0" smtClean="0"/>
              <a:t>If the allocated block is the </a:t>
            </a:r>
            <a:r>
              <a:rPr lang="en-US" b="1" dirty="0" smtClean="0"/>
              <a:t>last block </a:t>
            </a:r>
            <a:r>
              <a:rPr lang="en-US" dirty="0" smtClean="0"/>
              <a:t>in the super block cache, the kernel treats it </a:t>
            </a:r>
            <a:r>
              <a:rPr lang="en-US" b="1" dirty="0" smtClean="0"/>
              <a:t>as a pointer to a block </a:t>
            </a:r>
            <a:r>
              <a:rPr lang="en-US" dirty="0" smtClean="0"/>
              <a:t>that contains a </a:t>
            </a:r>
            <a:r>
              <a:rPr lang="en-US" b="1" dirty="0" smtClean="0"/>
              <a:t>list of free block numbers</a:t>
            </a:r>
            <a:r>
              <a:rPr lang="en-US" dirty="0" smtClean="0"/>
              <a:t>, and </a:t>
            </a:r>
            <a:r>
              <a:rPr lang="en-US" b="1" dirty="0" smtClean="0"/>
              <a:t>then proceeds </a:t>
            </a:r>
            <a:r>
              <a:rPr lang="en-US" dirty="0" smtClean="0"/>
              <a:t>to use the original block number</a:t>
            </a:r>
          </a:p>
          <a:p>
            <a:r>
              <a:rPr lang="en-US" dirty="0" smtClean="0"/>
              <a:t>It allocates a </a:t>
            </a:r>
            <a:r>
              <a:rPr lang="en-US" b="1" dirty="0" smtClean="0"/>
              <a:t>buffer</a:t>
            </a:r>
            <a:r>
              <a:rPr lang="en-US" dirty="0" smtClean="0"/>
              <a:t> for the block and clears the buffer's data.</a:t>
            </a:r>
          </a:p>
          <a:p>
            <a:endParaRPr lang="en-US" dirty="0"/>
          </a:p>
        </p:txBody>
      </p:sp>
      <p:pic>
        <p:nvPicPr>
          <p:cNvPr id="5" name="Picture 4"/>
          <p:cNvPicPr>
            <a:picLocks noChangeAspect="1"/>
          </p:cNvPicPr>
          <p:nvPr/>
        </p:nvPicPr>
        <p:blipFill>
          <a:blip r:embed="rId2" cstate="print"/>
          <a:stretch>
            <a:fillRect/>
          </a:stretch>
        </p:blipFill>
        <p:spPr>
          <a:xfrm>
            <a:off x="170542" y="1446489"/>
            <a:ext cx="5189399" cy="5409845"/>
          </a:xfrm>
          <a:prstGeom prst="rect">
            <a:avLst/>
          </a:prstGeom>
        </p:spPr>
      </p:pic>
    </p:spTree>
    <p:extLst>
      <p:ext uri="{BB962C8B-B14F-4D97-AF65-F5344CB8AC3E}">
        <p14:creationId xmlns="" xmlns:p14="http://schemas.microsoft.com/office/powerpoint/2010/main" val="4211968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888787" y="102140"/>
            <a:ext cx="8504436" cy="675586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692656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0196" y="4497423"/>
            <a:ext cx="10953344" cy="2195208"/>
          </a:xfrm>
          <a:solidFill>
            <a:schemeClr val="bg1"/>
          </a:solidFill>
        </p:spPr>
        <p:txBody>
          <a:bodyPr>
            <a:normAutofit fontScale="85000" lnSpcReduction="10000"/>
          </a:bodyPr>
          <a:lstStyle/>
          <a:p>
            <a:pPr>
              <a:buFont typeface="Wingdings" panose="05000000000000000000" pitchFamily="2" charset="2"/>
              <a:buChar char="q"/>
            </a:pPr>
            <a:r>
              <a:rPr lang="en-US" b="1" dirty="0" smtClean="0">
                <a:solidFill>
                  <a:schemeClr val="tx1"/>
                </a:solidFill>
              </a:rPr>
              <a:t>The algorithm for freeing a block Is the reverse of the one for allocating a block</a:t>
            </a:r>
          </a:p>
          <a:p>
            <a:pPr>
              <a:buFont typeface="Wingdings" panose="05000000000000000000" pitchFamily="2" charset="2"/>
              <a:buChar char="q"/>
            </a:pPr>
            <a:r>
              <a:rPr lang="en-US" b="1" dirty="0" smtClean="0">
                <a:solidFill>
                  <a:schemeClr val="tx1"/>
                </a:solidFill>
              </a:rPr>
              <a:t>If the super block list is not full, the block number of the newly freed block is placed on the super block list.</a:t>
            </a:r>
          </a:p>
          <a:p>
            <a:pPr>
              <a:buFont typeface="Wingdings" panose="05000000000000000000" pitchFamily="2" charset="2"/>
              <a:buChar char="q"/>
            </a:pPr>
            <a:r>
              <a:rPr lang="en-US" b="1" dirty="0" smtClean="0">
                <a:solidFill>
                  <a:schemeClr val="tx1"/>
                </a:solidFill>
              </a:rPr>
              <a:t>If the super block list is full, the newly freed block becomes a link block; the kernel writes the super block list into the block and rites the block to disk.</a:t>
            </a:r>
          </a:p>
          <a:p>
            <a:pPr>
              <a:buFont typeface="Wingdings" panose="05000000000000000000" pitchFamily="2" charset="2"/>
              <a:buChar char="q"/>
            </a:pPr>
            <a:r>
              <a:rPr lang="en-US" b="1" dirty="0" smtClean="0">
                <a:solidFill>
                  <a:schemeClr val="tx1"/>
                </a:solidFill>
              </a:rPr>
              <a:t>Kernel then places the block number of the newly freed block in the super block list</a:t>
            </a:r>
            <a:endParaRPr lang="en-US" b="1" dirty="0">
              <a:solidFill>
                <a:schemeClr val="tx1"/>
              </a:solidFill>
            </a:endParaRPr>
          </a:p>
        </p:txBody>
      </p:sp>
      <p:pic>
        <p:nvPicPr>
          <p:cNvPr id="5" name="Picture 4"/>
          <p:cNvPicPr>
            <a:picLocks noChangeAspect="1"/>
          </p:cNvPicPr>
          <p:nvPr/>
        </p:nvPicPr>
        <p:blipFill>
          <a:blip r:embed="rId2" cstate="print"/>
          <a:stretch>
            <a:fillRect/>
          </a:stretch>
        </p:blipFill>
        <p:spPr>
          <a:xfrm>
            <a:off x="1" y="-12134"/>
            <a:ext cx="5134201" cy="3834267"/>
          </a:xfrm>
          <a:prstGeom prst="rect">
            <a:avLst/>
          </a:prstGeom>
        </p:spPr>
      </p:pic>
      <p:pic>
        <p:nvPicPr>
          <p:cNvPr id="6" name="Picture 5"/>
          <p:cNvPicPr>
            <a:picLocks noChangeAspect="1"/>
          </p:cNvPicPr>
          <p:nvPr/>
        </p:nvPicPr>
        <p:blipFill>
          <a:blip r:embed="rId3" cstate="print"/>
          <a:stretch>
            <a:fillRect/>
          </a:stretch>
        </p:blipFill>
        <p:spPr>
          <a:xfrm>
            <a:off x="5425162" y="339046"/>
            <a:ext cx="4902001" cy="4078734"/>
          </a:xfrm>
          <a:prstGeom prst="rect">
            <a:avLst/>
          </a:prstGeom>
        </p:spPr>
      </p:pic>
    </p:spTree>
    <p:extLst>
      <p:ext uri="{BB962C8B-B14F-4D97-AF65-F5344CB8AC3E}">
        <p14:creationId xmlns="" xmlns:p14="http://schemas.microsoft.com/office/powerpoint/2010/main" val="407992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file types</a:t>
            </a:r>
          </a:p>
        </p:txBody>
      </p:sp>
      <p:sp>
        <p:nvSpPr>
          <p:cNvPr id="3" name="Content Placeholder 2"/>
          <p:cNvSpPr>
            <a:spLocks noGrp="1"/>
          </p:cNvSpPr>
          <p:nvPr>
            <p:ph sz="quarter" idx="1"/>
          </p:nvPr>
        </p:nvSpPr>
        <p:spPr/>
        <p:txBody>
          <a:bodyPr>
            <a:normAutofit/>
          </a:bodyPr>
          <a:lstStyle/>
          <a:p>
            <a:r>
              <a:rPr lang="en-US" dirty="0"/>
              <a:t>pipe</a:t>
            </a:r>
          </a:p>
          <a:p>
            <a:pPr lvl="1"/>
            <a:r>
              <a:rPr lang="en-US" dirty="0" err="1" smtClean="0"/>
              <a:t>fifo</a:t>
            </a:r>
            <a:r>
              <a:rPr lang="en-US" dirty="0" smtClean="0"/>
              <a:t>(first-in-first-out</a:t>
            </a:r>
            <a:r>
              <a:rPr lang="en-US" dirty="0"/>
              <a:t>)</a:t>
            </a:r>
          </a:p>
          <a:p>
            <a:pPr lvl="1"/>
            <a:r>
              <a:rPr lang="en-US" dirty="0" smtClean="0"/>
              <a:t>its </a:t>
            </a:r>
            <a:r>
              <a:rPr lang="en-US" dirty="0"/>
              <a:t>data is transient: Once data is read from a pipe, it cannot be read again, no deviation from that order</a:t>
            </a:r>
          </a:p>
          <a:p>
            <a:pPr lvl="1"/>
            <a:r>
              <a:rPr lang="en-US" dirty="0" smtClean="0"/>
              <a:t>use </a:t>
            </a:r>
            <a:r>
              <a:rPr lang="en-US" dirty="0"/>
              <a:t>only direct block</a:t>
            </a:r>
          </a:p>
          <a:p>
            <a:r>
              <a:rPr lang="en-US" dirty="0"/>
              <a:t>special file</a:t>
            </a:r>
          </a:p>
          <a:p>
            <a:pPr lvl="1"/>
            <a:r>
              <a:rPr lang="en-US" dirty="0"/>
              <a:t> </a:t>
            </a:r>
            <a:r>
              <a:rPr lang="en-US" dirty="0" smtClean="0"/>
              <a:t> </a:t>
            </a:r>
            <a:r>
              <a:rPr lang="en-US" dirty="0"/>
              <a:t>include block device, character device</a:t>
            </a:r>
          </a:p>
          <a:p>
            <a:pPr lvl="1"/>
            <a:r>
              <a:rPr lang="en-US" dirty="0"/>
              <a:t>  </a:t>
            </a:r>
            <a:r>
              <a:rPr lang="en-US" dirty="0" smtClean="0"/>
              <a:t>the </a:t>
            </a:r>
            <a:r>
              <a:rPr lang="en-US" dirty="0"/>
              <a:t>inode contains the major and minor device number</a:t>
            </a:r>
          </a:p>
          <a:p>
            <a:pPr lvl="1"/>
            <a:r>
              <a:rPr lang="en-US" dirty="0"/>
              <a:t>  </a:t>
            </a:r>
            <a:r>
              <a:rPr lang="en-US" dirty="0" smtClean="0"/>
              <a:t>major </a:t>
            </a:r>
            <a:r>
              <a:rPr lang="en-US" dirty="0"/>
              <a:t>number indicates a device type such as terminal or disk</a:t>
            </a:r>
          </a:p>
          <a:p>
            <a:pPr lvl="1"/>
            <a:r>
              <a:rPr lang="en-US" dirty="0"/>
              <a:t>  </a:t>
            </a:r>
            <a:r>
              <a:rPr lang="en-US" dirty="0" smtClean="0"/>
              <a:t>minor </a:t>
            </a:r>
            <a:r>
              <a:rPr lang="en-US" dirty="0"/>
              <a:t>number indicates the unit number of the device</a:t>
            </a:r>
          </a:p>
          <a:p>
            <a:endParaRPr lang="en-US" dirty="0"/>
          </a:p>
        </p:txBody>
      </p:sp>
    </p:spTree>
    <p:extLst>
      <p:ext uri="{BB962C8B-B14F-4D97-AF65-F5344CB8AC3E}">
        <p14:creationId xmlns="" xmlns:p14="http://schemas.microsoft.com/office/powerpoint/2010/main" val="2090196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lstStyle/>
          <a:p>
            <a:r>
              <a:rPr lang="en-US" dirty="0"/>
              <a:t>The design of Unix Operating System - Maurice J. </a:t>
            </a:r>
            <a:r>
              <a:rPr lang="en-US"/>
              <a:t>Bach (PHI)</a:t>
            </a:r>
          </a:p>
        </p:txBody>
      </p:sp>
    </p:spTree>
    <p:extLst>
      <p:ext uri="{BB962C8B-B14F-4D97-AF65-F5344CB8AC3E}">
        <p14:creationId xmlns="" xmlns:p14="http://schemas.microsoft.com/office/powerpoint/2010/main" val="1157036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INODES</a:t>
            </a:r>
            <a:endParaRPr lang="en-US" b="1" dirty="0">
              <a:solidFill>
                <a:srgbClr val="FF0000"/>
              </a:solidFill>
            </a:endParaRPr>
          </a:p>
        </p:txBody>
      </p:sp>
      <p:sp>
        <p:nvSpPr>
          <p:cNvPr id="3" name="Content Placeholder 2"/>
          <p:cNvSpPr>
            <a:spLocks noGrp="1"/>
          </p:cNvSpPr>
          <p:nvPr>
            <p:ph sz="quarter" idx="1"/>
          </p:nvPr>
        </p:nvSpPr>
        <p:spPr>
          <a:xfrm>
            <a:off x="345058" y="1439057"/>
            <a:ext cx="11712006" cy="5190346"/>
          </a:xfrm>
        </p:spPr>
        <p:txBody>
          <a:bodyPr>
            <a:normAutofit lnSpcReduction="10000"/>
          </a:bodyPr>
          <a:lstStyle/>
          <a:p>
            <a:pPr marL="0" indent="0">
              <a:lnSpc>
                <a:spcPct val="150000"/>
              </a:lnSpc>
              <a:buNone/>
            </a:pPr>
            <a:r>
              <a:rPr lang="en-US" b="1" dirty="0" smtClean="0"/>
              <a:t>Disk inodes consist of following fields</a:t>
            </a:r>
          </a:p>
          <a:p>
            <a:pPr algn="just">
              <a:lnSpc>
                <a:spcPct val="150000"/>
              </a:lnSpc>
            </a:pPr>
            <a:r>
              <a:rPr lang="en-US" b="1" dirty="0" smtClean="0"/>
              <a:t>File owner identifier- </a:t>
            </a:r>
            <a:r>
              <a:rPr lang="en-US" dirty="0" smtClean="0"/>
              <a:t>individual and group owner (Super user has access rights to all files in the system).</a:t>
            </a:r>
          </a:p>
          <a:p>
            <a:pPr algn="just">
              <a:lnSpc>
                <a:spcPct val="150000"/>
              </a:lnSpc>
            </a:pPr>
            <a:r>
              <a:rPr lang="en-US" b="1" dirty="0" smtClean="0"/>
              <a:t>File Type -</a:t>
            </a:r>
            <a:r>
              <a:rPr lang="en-US" dirty="0" smtClean="0"/>
              <a:t>Regular, Directory, character or Block Special File</a:t>
            </a:r>
          </a:p>
          <a:p>
            <a:pPr algn="just">
              <a:lnSpc>
                <a:spcPct val="150000"/>
              </a:lnSpc>
            </a:pPr>
            <a:r>
              <a:rPr lang="en-US" b="1" dirty="0" smtClean="0"/>
              <a:t>File Access Permission- </a:t>
            </a:r>
            <a:r>
              <a:rPr lang="en-US" dirty="0" smtClean="0"/>
              <a:t>The System protects files according to three classes the owner and the group owner and  other users (read, write and execute)</a:t>
            </a:r>
          </a:p>
          <a:p>
            <a:pPr algn="just">
              <a:lnSpc>
                <a:spcPct val="150000"/>
              </a:lnSpc>
            </a:pPr>
            <a:r>
              <a:rPr lang="en-US" b="1" dirty="0" smtClean="0"/>
              <a:t>File Access times- </a:t>
            </a:r>
            <a:r>
              <a:rPr lang="en-US" dirty="0" smtClean="0"/>
              <a:t>time the file was last accessed and modified file and </a:t>
            </a:r>
            <a:r>
              <a:rPr lang="en-US" dirty="0" err="1" smtClean="0"/>
              <a:t>inode</a:t>
            </a:r>
            <a:r>
              <a:rPr lang="en-US" dirty="0" smtClean="0"/>
              <a:t> modified.</a:t>
            </a:r>
          </a:p>
        </p:txBody>
      </p:sp>
    </p:spTree>
    <p:extLst>
      <p:ext uri="{BB962C8B-B14F-4D97-AF65-F5344CB8AC3E}">
        <p14:creationId xmlns="" xmlns:p14="http://schemas.microsoft.com/office/powerpoint/2010/main" val="93238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FF0000"/>
                </a:solidFill>
              </a:rPr>
              <a:t>INODES</a:t>
            </a:r>
            <a:endParaRPr lang="en-US" dirty="0"/>
          </a:p>
        </p:txBody>
      </p:sp>
      <p:pic>
        <p:nvPicPr>
          <p:cNvPr id="4" name="Content Placeholder 3"/>
          <p:cNvPicPr>
            <a:picLocks noGrp="1" noChangeAspect="1"/>
          </p:cNvPicPr>
          <p:nvPr>
            <p:ph sz="half" idx="1"/>
          </p:nvPr>
        </p:nvPicPr>
        <p:blipFill>
          <a:blip r:embed="rId2" cstate="print"/>
          <a:stretch>
            <a:fillRect/>
          </a:stretch>
        </p:blipFill>
        <p:spPr>
          <a:xfrm>
            <a:off x="6212745" y="1466491"/>
            <a:ext cx="5691707" cy="48478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396814" y="1479300"/>
            <a:ext cx="5451895" cy="4247317"/>
          </a:xfrm>
          <a:prstGeom prst="rect">
            <a:avLst/>
          </a:prstGeom>
        </p:spPr>
        <p:txBody>
          <a:bodyPr wrap="square">
            <a:spAutoFit/>
          </a:bodyPr>
          <a:lstStyle/>
          <a:p>
            <a:pPr algn="just">
              <a:lnSpc>
                <a:spcPct val="150000"/>
              </a:lnSpc>
            </a:pPr>
            <a:r>
              <a:rPr lang="en-US" b="1" dirty="0" smtClean="0"/>
              <a:t>Number of Links </a:t>
            </a:r>
            <a:r>
              <a:rPr lang="en-US" dirty="0" smtClean="0"/>
              <a:t>– number names the file has in the directory hierarchy</a:t>
            </a:r>
          </a:p>
          <a:p>
            <a:pPr algn="just">
              <a:lnSpc>
                <a:spcPct val="150000"/>
              </a:lnSpc>
            </a:pPr>
            <a:r>
              <a:rPr lang="en-US" b="1" dirty="0" smtClean="0"/>
              <a:t>Table of Content </a:t>
            </a:r>
            <a:r>
              <a:rPr lang="en-US" dirty="0" smtClean="0"/>
              <a:t>for the disk addresses of data in a file. The users treat the data in a file as a logical streams of bytes, the kernel saves the data in discontinuous disk blocks</a:t>
            </a:r>
          </a:p>
          <a:p>
            <a:pPr algn="just">
              <a:lnSpc>
                <a:spcPct val="150000"/>
              </a:lnSpc>
            </a:pPr>
            <a:r>
              <a:rPr lang="en-US" b="1" dirty="0" smtClean="0"/>
              <a:t>File Size- </a:t>
            </a:r>
            <a:r>
              <a:rPr lang="en-US" dirty="0" smtClean="0"/>
              <a:t>Data in a file is addressable by the number of bytes from the beginning of the file, starting from byte offset 0, and the file size is one greater than the highest byte offset of the data in the file.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In-Core INODES</a:t>
            </a:r>
            <a:endParaRPr lang="en-US" b="1" dirty="0">
              <a:solidFill>
                <a:srgbClr val="FF0000"/>
              </a:solidFill>
            </a:endParaRPr>
          </a:p>
        </p:txBody>
      </p:sp>
      <p:sp>
        <p:nvSpPr>
          <p:cNvPr id="3" name="Content Placeholder 2"/>
          <p:cNvSpPr>
            <a:spLocks noGrp="1"/>
          </p:cNvSpPr>
          <p:nvPr>
            <p:ph sz="quarter" idx="1"/>
          </p:nvPr>
        </p:nvSpPr>
        <p:spPr>
          <a:xfrm>
            <a:off x="434715" y="1259458"/>
            <a:ext cx="11392524" cy="5313870"/>
          </a:xfrm>
        </p:spPr>
        <p:txBody>
          <a:bodyPr>
            <a:normAutofit fontScale="85000" lnSpcReduction="10000"/>
          </a:bodyPr>
          <a:lstStyle/>
          <a:p>
            <a:pPr marL="0" indent="0" algn="just">
              <a:lnSpc>
                <a:spcPct val="150000"/>
              </a:lnSpc>
              <a:buNone/>
            </a:pPr>
            <a:r>
              <a:rPr lang="en-US" sz="2200" b="1" dirty="0" smtClean="0"/>
              <a:t>The in-core copy of the inode contains the following fields in addition to the fields of the disk inodes</a:t>
            </a:r>
          </a:p>
          <a:p>
            <a:pPr algn="just">
              <a:lnSpc>
                <a:spcPct val="150000"/>
              </a:lnSpc>
            </a:pPr>
            <a:r>
              <a:rPr lang="en-US" sz="2200" b="1" dirty="0" smtClean="0"/>
              <a:t>Status of the in-core inode</a:t>
            </a:r>
          </a:p>
          <a:p>
            <a:pPr lvl="1" algn="just">
              <a:lnSpc>
                <a:spcPct val="150000"/>
              </a:lnSpc>
            </a:pPr>
            <a:r>
              <a:rPr lang="en-US" dirty="0" smtClean="0"/>
              <a:t>Locked </a:t>
            </a:r>
          </a:p>
          <a:p>
            <a:pPr lvl="1" algn="just">
              <a:lnSpc>
                <a:spcPct val="150000"/>
              </a:lnSpc>
            </a:pPr>
            <a:r>
              <a:rPr lang="en-US" dirty="0" smtClean="0"/>
              <a:t>Waiting process for inode to become unlock</a:t>
            </a:r>
          </a:p>
          <a:p>
            <a:pPr lvl="1" algn="just">
              <a:lnSpc>
                <a:spcPct val="150000"/>
              </a:lnSpc>
            </a:pPr>
            <a:r>
              <a:rPr lang="en-US" dirty="0" smtClean="0"/>
              <a:t>The in core representation of the file differs from the disk copy as a result of a change to the data in the inode</a:t>
            </a:r>
          </a:p>
          <a:p>
            <a:pPr lvl="1" algn="just">
              <a:lnSpc>
                <a:spcPct val="150000"/>
              </a:lnSpc>
            </a:pPr>
            <a:r>
              <a:rPr lang="en-US" dirty="0"/>
              <a:t>The in core representation of the file differs from the disk copy as a result of a </a:t>
            </a:r>
            <a:r>
              <a:rPr lang="en-US" dirty="0" smtClean="0"/>
              <a:t>change to the file.</a:t>
            </a:r>
          </a:p>
          <a:p>
            <a:pPr lvl="1" algn="just">
              <a:lnSpc>
                <a:spcPct val="150000"/>
              </a:lnSpc>
            </a:pPr>
            <a:r>
              <a:rPr lang="en-US" dirty="0" smtClean="0"/>
              <a:t>File is a mount point</a:t>
            </a:r>
          </a:p>
          <a:p>
            <a:pPr algn="just">
              <a:lnSpc>
                <a:spcPct val="150000"/>
              </a:lnSpc>
            </a:pPr>
            <a:r>
              <a:rPr lang="en-US" sz="2200" b="1" dirty="0" smtClean="0"/>
              <a:t>The logical device number</a:t>
            </a:r>
          </a:p>
          <a:p>
            <a:pPr algn="just">
              <a:lnSpc>
                <a:spcPct val="150000"/>
              </a:lnSpc>
            </a:pPr>
            <a:r>
              <a:rPr lang="en-US" sz="2200" b="1" dirty="0" smtClean="0"/>
              <a:t>Inode number</a:t>
            </a:r>
          </a:p>
          <a:p>
            <a:pPr algn="just">
              <a:lnSpc>
                <a:spcPct val="150000"/>
              </a:lnSpc>
            </a:pPr>
            <a:r>
              <a:rPr lang="en-US" sz="2200" b="1" dirty="0" smtClean="0"/>
              <a:t>Pointers to other in-core inodes (like Buffer pool free list and hash queue)</a:t>
            </a:r>
          </a:p>
          <a:p>
            <a:pPr algn="just">
              <a:lnSpc>
                <a:spcPct val="150000"/>
              </a:lnSpc>
            </a:pPr>
            <a:r>
              <a:rPr lang="en-US" sz="2200" b="1" dirty="0" smtClean="0"/>
              <a:t>A reference count, indicating the number of instances of the file that are active </a:t>
            </a:r>
          </a:p>
          <a:p>
            <a:endParaRPr lang="en-US" dirty="0" smtClean="0"/>
          </a:p>
        </p:txBody>
      </p:sp>
    </p:spTree>
    <p:extLst>
      <p:ext uri="{BB962C8B-B14F-4D97-AF65-F5344CB8AC3E}">
        <p14:creationId xmlns="" xmlns:p14="http://schemas.microsoft.com/office/powerpoint/2010/main" val="25780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linds(horizont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linds(horizontal)">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blinds(horizontal)">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rPr>
              <a:t>Structure of the Regular file</a:t>
            </a:r>
            <a:endParaRPr lang="en-US" sz="3200" b="1" dirty="0">
              <a:solidFill>
                <a:srgbClr val="FF0000"/>
              </a:solidFill>
            </a:endParaRPr>
          </a:p>
        </p:txBody>
      </p:sp>
      <p:sp>
        <p:nvSpPr>
          <p:cNvPr id="3" name="Content Placeholder 2"/>
          <p:cNvSpPr>
            <a:spLocks noGrp="1"/>
          </p:cNvSpPr>
          <p:nvPr>
            <p:ph sz="quarter" idx="1"/>
          </p:nvPr>
        </p:nvSpPr>
        <p:spPr>
          <a:xfrm>
            <a:off x="428625" y="1350498"/>
            <a:ext cx="11190719" cy="4586068"/>
          </a:xfrm>
        </p:spPr>
        <p:txBody>
          <a:bodyPr>
            <a:normAutofit/>
          </a:bodyPr>
          <a:lstStyle/>
          <a:p>
            <a:pPr algn="just">
              <a:lnSpc>
                <a:spcPct val="150000"/>
              </a:lnSpc>
            </a:pPr>
            <a:r>
              <a:rPr lang="en-US" dirty="0" smtClean="0"/>
              <a:t>The inode contains the TABLE OF CONTENT (TOC) to locate a file data</a:t>
            </a:r>
          </a:p>
          <a:p>
            <a:pPr algn="just">
              <a:lnSpc>
                <a:spcPct val="150000"/>
              </a:lnSpc>
            </a:pPr>
            <a:endParaRPr lang="en-US" dirty="0" smtClean="0"/>
          </a:p>
          <a:p>
            <a:pPr algn="just">
              <a:lnSpc>
                <a:spcPct val="150000"/>
              </a:lnSpc>
            </a:pPr>
            <a:r>
              <a:rPr lang="en-US" dirty="0" smtClean="0"/>
              <a:t>If file occupies contiguous section on disk(linear sequence)then </a:t>
            </a:r>
            <a:r>
              <a:rPr lang="en-US" dirty="0" err="1" smtClean="0"/>
              <a:t>inode</a:t>
            </a:r>
            <a:r>
              <a:rPr lang="en-US" dirty="0" smtClean="0"/>
              <a:t> will contains,</a:t>
            </a:r>
          </a:p>
          <a:p>
            <a:pPr algn="just">
              <a:lnSpc>
                <a:spcPct val="150000"/>
              </a:lnSpc>
              <a:buNone/>
            </a:pPr>
            <a:endParaRPr lang="en-US" dirty="0" smtClean="0"/>
          </a:p>
          <a:p>
            <a:pPr algn="just">
              <a:lnSpc>
                <a:spcPct val="150000"/>
              </a:lnSpc>
            </a:pPr>
            <a:r>
              <a:rPr lang="en-US" dirty="0" smtClean="0"/>
              <a:t>Not suitable for simple file expansion and contraction</a:t>
            </a:r>
          </a:p>
        </p:txBody>
      </p:sp>
      <p:graphicFrame>
        <p:nvGraphicFramePr>
          <p:cNvPr id="7" name="Table 6"/>
          <p:cNvGraphicFramePr>
            <a:graphicFrameLocks noGrp="1"/>
          </p:cNvGraphicFramePr>
          <p:nvPr/>
        </p:nvGraphicFramePr>
        <p:xfrm>
          <a:off x="2088272" y="2168638"/>
          <a:ext cx="5423876" cy="546427"/>
        </p:xfrm>
        <a:graphic>
          <a:graphicData uri="http://schemas.openxmlformats.org/drawingml/2006/table">
            <a:tbl>
              <a:tblPr firstRow="1" bandRow="1">
                <a:tableStyleId>{F5AB1C69-6EDB-4FF4-983F-18BD219EF322}</a:tableStyleId>
              </a:tblPr>
              <a:tblGrid>
                <a:gridCol w="2711938"/>
                <a:gridCol w="2711938"/>
              </a:tblGrid>
              <a:tr h="546427">
                <a:tc>
                  <a:txBody>
                    <a:bodyPr/>
                    <a:lstStyle/>
                    <a:p>
                      <a:r>
                        <a:rPr lang="en-US" dirty="0" smtClean="0"/>
                        <a:t>Disk</a:t>
                      </a:r>
                      <a:r>
                        <a:rPr lang="en-US" baseline="0" dirty="0" smtClean="0"/>
                        <a:t> Block number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Address on Disk</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2067950" y="3966958"/>
          <a:ext cx="5500468" cy="520635"/>
        </p:xfrm>
        <a:graphic>
          <a:graphicData uri="http://schemas.openxmlformats.org/drawingml/2006/table">
            <a:tbl>
              <a:tblPr firstRow="1" bandRow="1">
                <a:tableStyleId>{F5AB1C69-6EDB-4FF4-983F-18BD219EF322}</a:tableStyleId>
              </a:tblPr>
              <a:tblGrid>
                <a:gridCol w="2750234"/>
                <a:gridCol w="2750234"/>
              </a:tblGrid>
              <a:tr h="520635">
                <a:tc>
                  <a:txBody>
                    <a:bodyPr/>
                    <a:lstStyle/>
                    <a:p>
                      <a:r>
                        <a:rPr lang="en-US" dirty="0" smtClean="0"/>
                        <a:t>Start</a:t>
                      </a:r>
                      <a:r>
                        <a:rPr lang="en-US" baseline="0" dirty="0" smtClean="0"/>
                        <a:t> Block Address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File Size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 xmlns:p14="http://schemas.microsoft.com/office/powerpoint/2010/main" val="350584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0000"/>
                </a:solidFill>
              </a:rPr>
              <a:t>Structure of the Regular file</a:t>
            </a:r>
            <a:endParaRPr lang="en-IN" dirty="0"/>
          </a:p>
        </p:txBody>
      </p:sp>
      <p:pic>
        <p:nvPicPr>
          <p:cNvPr id="4" name="Content Placeholder 3"/>
          <p:cNvPicPr>
            <a:picLocks noGrp="1" noChangeAspect="1"/>
          </p:cNvPicPr>
          <p:nvPr>
            <p:ph sz="quarter" idx="1"/>
          </p:nvPr>
        </p:nvPicPr>
        <p:blipFill>
          <a:blip r:embed="rId2" cstate="print"/>
          <a:stretch>
            <a:fillRect/>
          </a:stretch>
        </p:blipFill>
        <p:spPr>
          <a:xfrm>
            <a:off x="1699738" y="2773543"/>
            <a:ext cx="8682219" cy="1235200"/>
          </a:xfrm>
          <a:prstGeom prst="rect">
            <a:avLst/>
          </a:prstGeom>
          <a:ln>
            <a:solidFill>
              <a:schemeClr val="tx1"/>
            </a:solidFill>
          </a:ln>
          <a:effectLst>
            <a:outerShdw blurRad="190500" algn="tl" rotWithShape="0">
              <a:srgbClr val="000000">
                <a:alpha val="70000"/>
              </a:srgbClr>
            </a:outerShdw>
          </a:effectLst>
        </p:spPr>
      </p:pic>
      <p:pic>
        <p:nvPicPr>
          <p:cNvPr id="5" name="Picture 4"/>
          <p:cNvPicPr>
            <a:picLocks noChangeAspect="1"/>
          </p:cNvPicPr>
          <p:nvPr/>
        </p:nvPicPr>
        <p:blipFill>
          <a:blip r:embed="rId3" cstate="print"/>
          <a:stretch>
            <a:fillRect/>
          </a:stretch>
        </p:blipFill>
        <p:spPr>
          <a:xfrm>
            <a:off x="1661307" y="4662124"/>
            <a:ext cx="8762853" cy="1260933"/>
          </a:xfrm>
          <a:prstGeom prst="rect">
            <a:avLst/>
          </a:prstGeom>
          <a:ln>
            <a:solidFill>
              <a:schemeClr val="tx1"/>
            </a:solidFill>
          </a:ln>
          <a:effectLst>
            <a:outerShdw blurRad="190500" algn="tl" rotWithShape="0">
              <a:srgbClr val="000000">
                <a:alpha val="70000"/>
              </a:srgbClr>
            </a:outerShdw>
          </a:effectLst>
        </p:spPr>
      </p:pic>
      <p:sp>
        <p:nvSpPr>
          <p:cNvPr id="6" name="Rectangle 5"/>
          <p:cNvSpPr/>
          <p:nvPr/>
        </p:nvSpPr>
        <p:spPr>
          <a:xfrm>
            <a:off x="534572" y="1631853"/>
            <a:ext cx="11043139" cy="1133965"/>
          </a:xfrm>
          <a:prstGeom prst="rect">
            <a:avLst/>
          </a:prstGeom>
        </p:spPr>
        <p:txBody>
          <a:bodyPr wrap="square">
            <a:spAutoFit/>
          </a:bodyPr>
          <a:lstStyle/>
          <a:p>
            <a:pPr algn="just">
              <a:lnSpc>
                <a:spcPct val="150000"/>
              </a:lnSpc>
            </a:pPr>
            <a:r>
              <a:rPr lang="en-US" sz="2400" dirty="0" smtClean="0"/>
              <a:t>Following Diagram shows the problems of continuous allocation of file data and Fragmentation of free space.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0000"/>
                </a:solidFill>
              </a:rPr>
              <a:t>Structure of the Regular file</a:t>
            </a:r>
            <a:endParaRPr lang="en-IN" dirty="0"/>
          </a:p>
        </p:txBody>
      </p:sp>
      <p:sp>
        <p:nvSpPr>
          <p:cNvPr id="3" name="Content Placeholder 2"/>
          <p:cNvSpPr>
            <a:spLocks noGrp="1"/>
          </p:cNvSpPr>
          <p:nvPr>
            <p:ph sz="quarter" idx="1"/>
          </p:nvPr>
        </p:nvSpPr>
        <p:spPr/>
        <p:txBody>
          <a:bodyPr>
            <a:normAutofit fontScale="92500" lnSpcReduction="20000"/>
          </a:bodyPr>
          <a:lstStyle/>
          <a:p>
            <a:pPr algn="just">
              <a:lnSpc>
                <a:spcPct val="150000"/>
              </a:lnSpc>
              <a:buFont typeface="Wingdings" pitchFamily="2" charset="2"/>
              <a:buChar char="q"/>
            </a:pPr>
            <a:r>
              <a:rPr lang="en-US" dirty="0" smtClean="0"/>
              <a:t>Fragmentation can be solved using Compaction.</a:t>
            </a:r>
          </a:p>
          <a:p>
            <a:pPr algn="just">
              <a:lnSpc>
                <a:spcPct val="150000"/>
              </a:lnSpc>
              <a:buFont typeface="Wingdings" pitchFamily="2" charset="2"/>
              <a:buChar char="q"/>
            </a:pPr>
            <a:r>
              <a:rPr lang="en-US" dirty="0" smtClean="0"/>
              <a:t>For greater flexibility,</a:t>
            </a:r>
          </a:p>
          <a:p>
            <a:pPr lvl="1" algn="just">
              <a:lnSpc>
                <a:spcPct val="150000"/>
              </a:lnSpc>
              <a:buFont typeface="Wingdings" pitchFamily="2" charset="2"/>
              <a:buChar char="q"/>
            </a:pPr>
            <a:r>
              <a:rPr lang="en-US" dirty="0" smtClean="0">
                <a:solidFill>
                  <a:schemeClr val="tx1"/>
                </a:solidFill>
              </a:rPr>
              <a:t>Kernel allocates file space </a:t>
            </a:r>
            <a:r>
              <a:rPr lang="en-US" b="1" dirty="0" smtClean="0">
                <a:solidFill>
                  <a:schemeClr val="tx1"/>
                </a:solidFill>
              </a:rPr>
              <a:t>One Block at a Time</a:t>
            </a:r>
          </a:p>
          <a:p>
            <a:pPr lvl="1" algn="just">
              <a:lnSpc>
                <a:spcPct val="150000"/>
              </a:lnSpc>
              <a:buFont typeface="Wingdings" pitchFamily="2" charset="2"/>
              <a:buChar char="q"/>
            </a:pPr>
            <a:r>
              <a:rPr lang="en-US" b="1" dirty="0" smtClean="0">
                <a:solidFill>
                  <a:schemeClr val="tx1"/>
                </a:solidFill>
              </a:rPr>
              <a:t>Spread data </a:t>
            </a:r>
            <a:r>
              <a:rPr lang="en-US" dirty="0" smtClean="0">
                <a:solidFill>
                  <a:schemeClr val="tx1"/>
                </a:solidFill>
              </a:rPr>
              <a:t> of file </a:t>
            </a:r>
            <a:r>
              <a:rPr lang="en-US" b="1" dirty="0" smtClean="0">
                <a:solidFill>
                  <a:schemeClr val="tx1"/>
                </a:solidFill>
              </a:rPr>
              <a:t>throughout the file system.</a:t>
            </a:r>
          </a:p>
          <a:p>
            <a:pPr lvl="1" algn="just">
              <a:lnSpc>
                <a:spcPct val="150000"/>
              </a:lnSpc>
              <a:buFont typeface="Wingdings" pitchFamily="2" charset="2"/>
              <a:buChar char="q"/>
            </a:pPr>
            <a:r>
              <a:rPr lang="en-US" dirty="0" err="1" smtClean="0">
                <a:solidFill>
                  <a:schemeClr val="tx1"/>
                </a:solidFill>
              </a:rPr>
              <a:t>Inode</a:t>
            </a:r>
            <a:r>
              <a:rPr lang="en-US" dirty="0" smtClean="0">
                <a:solidFill>
                  <a:schemeClr val="tx1"/>
                </a:solidFill>
              </a:rPr>
              <a:t> table of Content will contain </a:t>
            </a:r>
          </a:p>
          <a:p>
            <a:pPr lvl="1" algn="just">
              <a:lnSpc>
                <a:spcPct val="150000"/>
              </a:lnSpc>
              <a:buFont typeface="Wingdings" pitchFamily="2" charset="2"/>
              <a:buChar char="q"/>
            </a:pPr>
            <a:endParaRPr lang="en-US" b="1" dirty="0" smtClean="0">
              <a:solidFill>
                <a:schemeClr val="tx1"/>
              </a:solidFill>
            </a:endParaRPr>
          </a:p>
          <a:p>
            <a:pPr lvl="1" algn="just">
              <a:lnSpc>
                <a:spcPct val="150000"/>
              </a:lnSpc>
              <a:buFont typeface="Wingdings" pitchFamily="2" charset="2"/>
              <a:buChar char="q"/>
            </a:pPr>
            <a:endParaRPr lang="en-US" b="1" dirty="0" smtClean="0">
              <a:solidFill>
                <a:schemeClr val="tx1"/>
              </a:solidFill>
            </a:endParaRPr>
          </a:p>
          <a:p>
            <a:pPr lvl="1" algn="just">
              <a:lnSpc>
                <a:spcPct val="150000"/>
              </a:lnSpc>
              <a:buFont typeface="Wingdings" pitchFamily="2" charset="2"/>
              <a:buChar char="q"/>
            </a:pPr>
            <a:r>
              <a:rPr lang="en-US" dirty="0" smtClean="0">
                <a:solidFill>
                  <a:schemeClr val="tx1"/>
                </a:solidFill>
              </a:rPr>
              <a:t>If </a:t>
            </a:r>
            <a:r>
              <a:rPr lang="en-US" b="1" dirty="0" smtClean="0">
                <a:solidFill>
                  <a:schemeClr val="tx1"/>
                </a:solidFill>
              </a:rPr>
              <a:t>block size = 1K </a:t>
            </a:r>
            <a:r>
              <a:rPr lang="en-US" dirty="0" smtClean="0">
                <a:solidFill>
                  <a:schemeClr val="tx1"/>
                </a:solidFill>
              </a:rPr>
              <a:t>and </a:t>
            </a:r>
            <a:r>
              <a:rPr lang="en-US" b="1" dirty="0" smtClean="0">
                <a:solidFill>
                  <a:schemeClr val="tx1"/>
                </a:solidFill>
              </a:rPr>
              <a:t>File Size = 10K</a:t>
            </a:r>
            <a:r>
              <a:rPr lang="en-US" dirty="0" smtClean="0">
                <a:solidFill>
                  <a:schemeClr val="tx1"/>
                </a:solidFill>
              </a:rPr>
              <a:t> then </a:t>
            </a:r>
            <a:r>
              <a:rPr lang="en-US" dirty="0" err="1" smtClean="0">
                <a:solidFill>
                  <a:schemeClr val="tx1"/>
                </a:solidFill>
              </a:rPr>
              <a:t>inode</a:t>
            </a:r>
            <a:r>
              <a:rPr lang="en-US" dirty="0" smtClean="0">
                <a:solidFill>
                  <a:schemeClr val="tx1"/>
                </a:solidFill>
              </a:rPr>
              <a:t> Table of Content will have 10 entries. Similarly for 100K size, 100 entries in </a:t>
            </a:r>
            <a:r>
              <a:rPr lang="en-US" dirty="0" err="1" smtClean="0">
                <a:solidFill>
                  <a:schemeClr val="tx1"/>
                </a:solidFill>
              </a:rPr>
              <a:t>inode</a:t>
            </a:r>
            <a:r>
              <a:rPr lang="en-US" dirty="0" smtClean="0">
                <a:solidFill>
                  <a:schemeClr val="tx1"/>
                </a:solidFill>
              </a:rPr>
              <a:t>.</a:t>
            </a:r>
          </a:p>
        </p:txBody>
      </p:sp>
      <p:graphicFrame>
        <p:nvGraphicFramePr>
          <p:cNvPr id="4" name="Table 3"/>
          <p:cNvGraphicFramePr>
            <a:graphicFrameLocks noGrp="1"/>
          </p:cNvGraphicFramePr>
          <p:nvPr/>
        </p:nvGraphicFramePr>
        <p:xfrm>
          <a:off x="2200813" y="4248444"/>
          <a:ext cx="4523544" cy="520504"/>
        </p:xfrm>
        <a:graphic>
          <a:graphicData uri="http://schemas.openxmlformats.org/drawingml/2006/table">
            <a:tbl>
              <a:tblPr firstRow="1" bandRow="1">
                <a:tableStyleId>{F5AB1C69-6EDB-4FF4-983F-18BD219EF322}</a:tableStyleId>
              </a:tblPr>
              <a:tblGrid>
                <a:gridCol w="2261772"/>
                <a:gridCol w="2261772"/>
              </a:tblGrid>
              <a:tr h="520504">
                <a:tc>
                  <a:txBody>
                    <a:bodyPr/>
                    <a:lstStyle/>
                    <a:p>
                      <a:r>
                        <a:rPr lang="en-US" dirty="0" smtClean="0"/>
                        <a:t>Disk Block Number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Address On Block</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20972" y="408482"/>
            <a:ext cx="5775554" cy="685800"/>
          </a:xfrm>
        </p:spPr>
        <p:txBody>
          <a:bodyPr>
            <a:normAutofit fontScale="90000"/>
          </a:bodyPr>
          <a:lstStyle/>
          <a:p>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solidFill>
                  <a:srgbClr val="FF0000"/>
                </a:solidFill>
              </a:rPr>
              <a:t>Structure of Regular file (TOC)</a:t>
            </a:r>
            <a:endParaRPr lang="en-IN" dirty="0">
              <a:solidFill>
                <a:srgbClr val="FF0000"/>
              </a:solidFill>
            </a:endParaRPr>
          </a:p>
        </p:txBody>
      </p:sp>
      <p:sp>
        <p:nvSpPr>
          <p:cNvPr id="11" name="Content Placeholder 10"/>
          <p:cNvSpPr>
            <a:spLocks noGrp="1"/>
          </p:cNvSpPr>
          <p:nvPr>
            <p:ph sz="half" idx="2"/>
          </p:nvPr>
        </p:nvSpPr>
        <p:spPr>
          <a:xfrm>
            <a:off x="6077243" y="1371600"/>
            <a:ext cx="5838092" cy="5486400"/>
          </a:xfrm>
        </p:spPr>
        <p:txBody>
          <a:bodyPr>
            <a:normAutofit fontScale="55000" lnSpcReduction="20000"/>
          </a:bodyPr>
          <a:lstStyle/>
          <a:p>
            <a:pPr marL="285750" indent="-285750" algn="just">
              <a:buFont typeface="Wingdings" panose="05000000000000000000" pitchFamily="2" charset="2"/>
              <a:buChar char="q"/>
            </a:pPr>
            <a:r>
              <a:rPr lang="en-US" sz="3500" dirty="0" smtClean="0"/>
              <a:t>The </a:t>
            </a:r>
            <a:r>
              <a:rPr lang="en-US" sz="3500" b="1" dirty="0" smtClean="0"/>
              <a:t>System V UNIX </a:t>
            </a:r>
            <a:r>
              <a:rPr lang="en-US" sz="3500" dirty="0" smtClean="0"/>
              <a:t>system runs with </a:t>
            </a:r>
            <a:r>
              <a:rPr lang="en-US" sz="3500" b="1" dirty="0" smtClean="0"/>
              <a:t>13 entries </a:t>
            </a:r>
            <a:r>
              <a:rPr lang="en-US" sz="3500" dirty="0" smtClean="0"/>
              <a:t>in the </a:t>
            </a:r>
            <a:r>
              <a:rPr lang="en-US" sz="3500" dirty="0" err="1" smtClean="0"/>
              <a:t>inode</a:t>
            </a:r>
            <a:r>
              <a:rPr lang="en-US" sz="3500" dirty="0" smtClean="0"/>
              <a:t> TOC.</a:t>
            </a:r>
          </a:p>
          <a:p>
            <a:pPr marL="285750" indent="-285750" algn="just">
              <a:buFont typeface="Wingdings" panose="05000000000000000000" pitchFamily="2" charset="2"/>
              <a:buChar char="q"/>
            </a:pPr>
            <a:r>
              <a:rPr lang="en-US" sz="3500" dirty="0" smtClean="0"/>
              <a:t>The blocks marked </a:t>
            </a:r>
          </a:p>
          <a:p>
            <a:pPr marL="560070" lvl="1" indent="-285750" algn="just">
              <a:buFont typeface="Wingdings" panose="05000000000000000000" pitchFamily="2" charset="2"/>
              <a:buChar char="q"/>
            </a:pPr>
            <a:r>
              <a:rPr lang="en-US" sz="3500" b="1" dirty="0" smtClean="0"/>
              <a:t>Direct- First entries from 0 to 9.</a:t>
            </a:r>
          </a:p>
          <a:p>
            <a:pPr marL="560070" lvl="1" indent="-285750" algn="just">
              <a:buFont typeface="Wingdings" panose="05000000000000000000" pitchFamily="2" charset="2"/>
              <a:buChar char="q"/>
            </a:pPr>
            <a:r>
              <a:rPr lang="en-US" sz="3500" b="1" dirty="0" smtClean="0"/>
              <a:t>Single indirect</a:t>
            </a:r>
          </a:p>
          <a:p>
            <a:pPr marL="560070" lvl="1" indent="-285750" algn="just">
              <a:buFont typeface="Wingdings" panose="05000000000000000000" pitchFamily="2" charset="2"/>
              <a:buChar char="q"/>
            </a:pPr>
            <a:r>
              <a:rPr lang="en-US" sz="3500" b="1" dirty="0" smtClean="0"/>
              <a:t>Double indirect</a:t>
            </a:r>
          </a:p>
          <a:p>
            <a:pPr marL="560070" lvl="1" indent="-285750" algn="just">
              <a:buFont typeface="Wingdings" panose="05000000000000000000" pitchFamily="2" charset="2"/>
              <a:buChar char="q"/>
            </a:pPr>
            <a:r>
              <a:rPr lang="en-US" sz="3500" b="1" dirty="0" smtClean="0"/>
              <a:t>Triple indirect</a:t>
            </a:r>
          </a:p>
          <a:p>
            <a:pPr marL="285750" indent="-285750" algn="just">
              <a:buFont typeface="Wingdings" panose="05000000000000000000" pitchFamily="2" charset="2"/>
              <a:buChar char="q"/>
            </a:pPr>
            <a:r>
              <a:rPr lang="en-US" sz="3500" dirty="0" smtClean="0"/>
              <a:t>Direct blocks directly points to the data block that contains real data</a:t>
            </a:r>
          </a:p>
          <a:p>
            <a:pPr marL="285750" indent="-285750" algn="just">
              <a:buFont typeface="Wingdings" panose="05000000000000000000" pitchFamily="2" charset="2"/>
              <a:buChar char="q"/>
            </a:pPr>
            <a:r>
              <a:rPr lang="en-US" sz="3500" dirty="0" smtClean="0"/>
              <a:t>The block marked </a:t>
            </a:r>
            <a:r>
              <a:rPr lang="en-US" sz="3500" b="1" dirty="0" smtClean="0"/>
              <a:t>“Single indirect” </a:t>
            </a:r>
            <a:r>
              <a:rPr lang="en-US" sz="3500" dirty="0" smtClean="0"/>
              <a:t>refers to a block that contains a list of </a:t>
            </a:r>
            <a:r>
              <a:rPr lang="en-US" sz="3500" b="1" dirty="0" smtClean="0"/>
              <a:t>Direct block </a:t>
            </a:r>
            <a:r>
              <a:rPr lang="en-US" sz="3500" dirty="0" smtClean="0"/>
              <a:t>numbers, and then direct block points to the list of data block.</a:t>
            </a:r>
          </a:p>
          <a:p>
            <a:pPr marL="285750" indent="-285750" algn="just">
              <a:buFont typeface="Wingdings" panose="05000000000000000000" pitchFamily="2" charset="2"/>
              <a:buChar char="q"/>
            </a:pPr>
            <a:r>
              <a:rPr lang="en-US" sz="3500" dirty="0" smtClean="0"/>
              <a:t>The block marked </a:t>
            </a:r>
            <a:r>
              <a:rPr lang="en-US" sz="3500" b="1" dirty="0" smtClean="0"/>
              <a:t>“Double indirect” </a:t>
            </a:r>
            <a:r>
              <a:rPr lang="en-US" sz="3500" dirty="0" smtClean="0"/>
              <a:t>contains a list of single indirect block numbers and then direct block and then data block.</a:t>
            </a:r>
          </a:p>
          <a:p>
            <a:pPr marL="285750" indent="-285750" algn="just">
              <a:buFont typeface="Wingdings" panose="05000000000000000000" pitchFamily="2" charset="2"/>
              <a:buChar char="q"/>
            </a:pPr>
            <a:r>
              <a:rPr lang="en-US" sz="3500" dirty="0" smtClean="0"/>
              <a:t>The block marked </a:t>
            </a:r>
            <a:r>
              <a:rPr lang="en-US" sz="3500" b="1" dirty="0" smtClean="0"/>
              <a:t>“Triple indirect” </a:t>
            </a:r>
            <a:r>
              <a:rPr lang="en-US" sz="3500" dirty="0" smtClean="0"/>
              <a:t>contains the list of double indirect blocks and then single indirect block and direct and then data blocks.</a:t>
            </a:r>
          </a:p>
          <a:p>
            <a:endParaRPr lang="en-IN" dirty="0" smtClean="0"/>
          </a:p>
          <a:p>
            <a:endParaRPr lang="en-IN" dirty="0"/>
          </a:p>
        </p:txBody>
      </p:sp>
      <p:pic>
        <p:nvPicPr>
          <p:cNvPr id="12" name="Content Placeholder 11"/>
          <p:cNvPicPr>
            <a:picLocks noGrp="1" noChangeAspect="1"/>
          </p:cNvPicPr>
          <p:nvPr>
            <p:ph sz="half" idx="1"/>
          </p:nvPr>
        </p:nvPicPr>
        <p:blipFill>
          <a:blip r:embed="rId2" cstate="print"/>
          <a:stretch>
            <a:fillRect/>
          </a:stretch>
        </p:blipFill>
        <p:spPr>
          <a:xfrm>
            <a:off x="211015" y="168812"/>
            <a:ext cx="5515228" cy="6485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55727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linds(horizont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linds(horizontal)">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blinds(horizontal)">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blinds(horizontal)">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blinds(horizontal)">
                                      <p:cBhvr>
                                        <p:cTn id="37" dur="500"/>
                                        <p:tgtEl>
                                          <p:spTgt spid="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blinds(horizontal)">
                                      <p:cBhvr>
                                        <p:cTn id="42" dur="500"/>
                                        <p:tgtEl>
                                          <p:spTgt spid="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1">
                                            <p:txEl>
                                              <p:pRg st="7" end="7"/>
                                            </p:txEl>
                                          </p:spTgt>
                                        </p:tgtEl>
                                        <p:attrNameLst>
                                          <p:attrName>style.visibility</p:attrName>
                                        </p:attrNameLst>
                                      </p:cBhvr>
                                      <p:to>
                                        <p:strVal val="visible"/>
                                      </p:to>
                                    </p:set>
                                    <p:animEffect transition="in" filter="blinds(horizontal)">
                                      <p:cBhvr>
                                        <p:cTn id="47" dur="500"/>
                                        <p:tgtEl>
                                          <p:spTgt spid="1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1">
                                            <p:txEl>
                                              <p:pRg st="8" end="8"/>
                                            </p:txEl>
                                          </p:spTgt>
                                        </p:tgtEl>
                                        <p:attrNameLst>
                                          <p:attrName>style.visibility</p:attrName>
                                        </p:attrNameLst>
                                      </p:cBhvr>
                                      <p:to>
                                        <p:strVal val="visible"/>
                                      </p:to>
                                    </p:set>
                                    <p:animEffect transition="in" filter="blinds(horizontal)">
                                      <p:cBhvr>
                                        <p:cTn id="52" dur="500"/>
                                        <p:tgtEl>
                                          <p:spTgt spid="11">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1">
                                            <p:txEl>
                                              <p:pRg st="9" end="9"/>
                                            </p:txEl>
                                          </p:spTgt>
                                        </p:tgtEl>
                                        <p:attrNameLst>
                                          <p:attrName>style.visibility</p:attrName>
                                        </p:attrNameLst>
                                      </p:cBhvr>
                                      <p:to>
                                        <p:strVal val="visible"/>
                                      </p:to>
                                    </p:set>
                                    <p:animEffect transition="in" filter="blinds(horizontal)">
                                      <p:cBhvr>
                                        <p:cTn id="5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1">
      <a:majorFont>
        <a:latin typeface="Times New Roman"/>
        <a:ea typeface=""/>
        <a:cs typeface=""/>
      </a:majorFont>
      <a:minorFont>
        <a:latin typeface="Times New Roman"/>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2624</TotalTime>
  <Words>2108</Words>
  <Application>Microsoft Office PowerPoint</Application>
  <PresentationFormat>Custom</PresentationFormat>
  <Paragraphs>194</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Civic</vt:lpstr>
      <vt:lpstr>Internal Representation of Files</vt:lpstr>
      <vt:lpstr>Low Level File System Algorithms</vt:lpstr>
      <vt:lpstr>INODES</vt:lpstr>
      <vt:lpstr>INODES</vt:lpstr>
      <vt:lpstr>In-Core INODES</vt:lpstr>
      <vt:lpstr>Structure of the Regular file</vt:lpstr>
      <vt:lpstr>Structure of the Regular file</vt:lpstr>
      <vt:lpstr>Structure of the Regular file</vt:lpstr>
      <vt:lpstr>    Structure of Regular file (TOC)</vt:lpstr>
      <vt:lpstr>    Structure of Regular file (TOC)</vt:lpstr>
      <vt:lpstr>Slide 11</vt:lpstr>
      <vt:lpstr>Conversion of pathname to an inode</vt:lpstr>
      <vt:lpstr>Conversion of pathname to an inode</vt:lpstr>
      <vt:lpstr>Conversion of pathname to an inode</vt:lpstr>
      <vt:lpstr>Conversion of pathname to an inode</vt:lpstr>
      <vt:lpstr>Slide 16</vt:lpstr>
      <vt:lpstr>Super block</vt:lpstr>
      <vt:lpstr>Slide 18</vt:lpstr>
      <vt:lpstr>Slide 19</vt:lpstr>
      <vt:lpstr>Inode assignment to a new file</vt:lpstr>
      <vt:lpstr>Slide 21</vt:lpstr>
      <vt:lpstr>Allocation of disk blocks</vt:lpstr>
      <vt:lpstr>Slide 23</vt:lpstr>
      <vt:lpstr>Slide 24</vt:lpstr>
      <vt:lpstr>Other file types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Representation of Files</dc:title>
  <dc:creator>Mubarak</dc:creator>
  <cp:lastModifiedBy>BBH</cp:lastModifiedBy>
  <cp:revision>140</cp:revision>
  <dcterms:created xsi:type="dcterms:W3CDTF">2018-01-09T10:04:39Z</dcterms:created>
  <dcterms:modified xsi:type="dcterms:W3CDTF">2020-10-27T09:02:21Z</dcterms:modified>
</cp:coreProperties>
</file>